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Open Sauce" charset="1" panose="00000500000000000000"/>
      <p:regular r:id="rId15"/>
    </p:embeddedFont>
    <p:embeddedFont>
      <p:font typeface="Times New Roman Bold" charset="1" panose="02030802070405020303"/>
      <p:regular r:id="rId16"/>
    </p:embeddedFont>
    <p:embeddedFont>
      <p:font typeface="Times New Roman" charset="1" panose="02030502070405020303"/>
      <p:regular r:id="rId17"/>
    </p:embeddedFont>
    <p:embeddedFont>
      <p:font typeface="Open Sauce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2" Target="../media/image1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jpeg" Type="http://schemas.openxmlformats.org/officeDocument/2006/relationships/image"/><Relationship Id="rId6" Target="../media/image21.png" Type="http://schemas.openxmlformats.org/officeDocument/2006/relationships/image"/><Relationship Id="rId7" Target="../media/image22.jpe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0.jpeg" Type="http://schemas.openxmlformats.org/officeDocument/2006/relationships/image"/><Relationship Id="rId4" Target="../media/image3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jpeg" Type="http://schemas.openxmlformats.org/officeDocument/2006/relationships/image"/><Relationship Id="rId6" Target="../media/image23.png" Type="http://schemas.openxmlformats.org/officeDocument/2006/relationships/image"/><Relationship Id="rId7" Target="../media/image36.png" Type="http://schemas.openxmlformats.org/officeDocument/2006/relationships/image"/><Relationship Id="rId8" Target="../media/image3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412008" y="10287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1400972" y="2658215"/>
            <a:ext cx="8105546" cy="4970570"/>
          </a:xfrm>
          <a:custGeom>
            <a:avLst/>
            <a:gdLst/>
            <a:ahLst/>
            <a:cxnLst/>
            <a:rect r="r" b="b" t="t" l="l"/>
            <a:pathLst>
              <a:path h="4970570" w="8105546">
                <a:moveTo>
                  <a:pt x="0" y="0"/>
                </a:moveTo>
                <a:lnTo>
                  <a:pt x="8105546" y="0"/>
                </a:lnTo>
                <a:lnTo>
                  <a:pt x="8105546" y="4970570"/>
                </a:lnTo>
                <a:lnTo>
                  <a:pt x="0" y="4970570"/>
                </a:lnTo>
                <a:lnTo>
                  <a:pt x="0" y="0"/>
                </a:lnTo>
                <a:close/>
              </a:path>
            </a:pathLst>
          </a:custGeom>
          <a:blipFill>
            <a:blip r:embed="rId8"/>
            <a:stretch>
              <a:fillRect l="-8409" t="0" r="-609" b="0"/>
            </a:stretch>
          </a:blipFill>
        </p:spPr>
      </p:sp>
      <p:sp>
        <p:nvSpPr>
          <p:cNvPr name="TextBox 15" id="15"/>
          <p:cNvSpPr txBox="true"/>
          <p:nvPr/>
        </p:nvSpPr>
        <p:spPr>
          <a:xfrm rot="0">
            <a:off x="1752928" y="1991225"/>
            <a:ext cx="2279109" cy="355990"/>
          </a:xfrm>
          <a:prstGeom prst="rect">
            <a:avLst/>
          </a:prstGeom>
        </p:spPr>
        <p:txBody>
          <a:bodyPr anchor="t" rtlCol="false" tIns="0" lIns="0" bIns="0" rIns="0">
            <a:spAutoFit/>
          </a:bodyPr>
          <a:lstStyle/>
          <a:p>
            <a:pPr algn="ctr">
              <a:lnSpc>
                <a:spcPts val="2953"/>
              </a:lnSpc>
            </a:pPr>
            <a:r>
              <a:rPr lang="en-US" sz="2109" spc="105">
                <a:solidFill>
                  <a:srgbClr val="1C5739"/>
                </a:solidFill>
                <a:latin typeface="Open Sauce"/>
                <a:ea typeface="Open Sauce"/>
                <a:cs typeface="Open Sauce"/>
                <a:sym typeface="Open Sauce"/>
              </a:rPr>
              <a:t>SECURIX</a:t>
            </a:r>
          </a:p>
        </p:txBody>
      </p:sp>
      <p:sp>
        <p:nvSpPr>
          <p:cNvPr name="TextBox 16" id="16"/>
          <p:cNvSpPr txBox="true"/>
          <p:nvPr/>
        </p:nvSpPr>
        <p:spPr>
          <a:xfrm rot="0">
            <a:off x="1752928" y="2921353"/>
            <a:ext cx="12132382" cy="5180870"/>
          </a:xfrm>
          <a:prstGeom prst="rect">
            <a:avLst/>
          </a:prstGeom>
        </p:spPr>
        <p:txBody>
          <a:bodyPr anchor="t" rtlCol="false" tIns="0" lIns="0" bIns="0" rIns="0">
            <a:spAutoFit/>
          </a:bodyPr>
          <a:lstStyle/>
          <a:p>
            <a:pPr algn="l">
              <a:lnSpc>
                <a:spcPts val="4069"/>
              </a:lnSpc>
            </a:pPr>
            <a:r>
              <a:rPr lang="en-US" sz="2948" spc="14" b="true">
                <a:solidFill>
                  <a:srgbClr val="000000"/>
                </a:solidFill>
                <a:latin typeface="Times New Roman Bold"/>
                <a:ea typeface="Times New Roman Bold"/>
                <a:cs typeface="Times New Roman Bold"/>
                <a:sym typeface="Times New Roman Bold"/>
              </a:rPr>
              <a:t>Project Title:</a:t>
            </a:r>
            <a:r>
              <a:rPr lang="en-US" sz="2948" spc="14">
                <a:solidFill>
                  <a:srgbClr val="000000"/>
                </a:solidFill>
                <a:latin typeface="Times New Roman"/>
                <a:ea typeface="Times New Roman"/>
                <a:cs typeface="Times New Roman"/>
                <a:sym typeface="Times New Roman"/>
              </a:rPr>
              <a:t> Empowering Rural Vendors Through AI</a:t>
            </a:r>
          </a:p>
          <a:p>
            <a:pPr algn="l">
              <a:lnSpc>
                <a:spcPts val="4069"/>
              </a:lnSpc>
            </a:pPr>
            <a:r>
              <a:rPr lang="en-US" sz="2948" spc="14">
                <a:solidFill>
                  <a:srgbClr val="000000"/>
                </a:solidFill>
                <a:latin typeface="Times New Roman"/>
                <a:ea typeface="Times New Roman"/>
                <a:cs typeface="Times New Roman"/>
                <a:sym typeface="Times New Roman"/>
              </a:rPr>
              <a:t> </a:t>
            </a:r>
          </a:p>
          <a:p>
            <a:pPr algn="l">
              <a:lnSpc>
                <a:spcPts val="4069"/>
              </a:lnSpc>
            </a:pPr>
            <a:r>
              <a:rPr lang="en-US" sz="2948" spc="14" b="true">
                <a:solidFill>
                  <a:srgbClr val="000000"/>
                </a:solidFill>
                <a:latin typeface="Times New Roman Bold"/>
                <a:ea typeface="Times New Roman Bold"/>
                <a:cs typeface="Times New Roman Bold"/>
                <a:sym typeface="Times New Roman Bold"/>
              </a:rPr>
              <a:t>Team Name:</a:t>
            </a:r>
            <a:r>
              <a:rPr lang="en-US" sz="2948" spc="14">
                <a:solidFill>
                  <a:srgbClr val="000000"/>
                </a:solidFill>
                <a:latin typeface="Times New Roman"/>
                <a:ea typeface="Times New Roman"/>
                <a:cs typeface="Times New Roman"/>
                <a:sym typeface="Times New Roman"/>
              </a:rPr>
              <a:t> Securix</a:t>
            </a:r>
          </a:p>
          <a:p>
            <a:pPr algn="l">
              <a:lnSpc>
                <a:spcPts val="4069"/>
              </a:lnSpc>
            </a:pPr>
          </a:p>
          <a:p>
            <a:pPr algn="l">
              <a:lnSpc>
                <a:spcPts val="4069"/>
              </a:lnSpc>
            </a:pPr>
            <a:r>
              <a:rPr lang="en-US" sz="2948" spc="14" b="true">
                <a:solidFill>
                  <a:srgbClr val="000000"/>
                </a:solidFill>
                <a:latin typeface="Times New Roman Bold"/>
                <a:ea typeface="Times New Roman Bold"/>
                <a:cs typeface="Times New Roman Bold"/>
                <a:sym typeface="Times New Roman Bold"/>
              </a:rPr>
              <a:t>Team Members:</a:t>
            </a:r>
            <a:r>
              <a:rPr lang="en-US" sz="2948" spc="14">
                <a:solidFill>
                  <a:srgbClr val="000000"/>
                </a:solidFill>
                <a:latin typeface="Times New Roman"/>
                <a:ea typeface="Times New Roman"/>
                <a:cs typeface="Times New Roman"/>
                <a:sym typeface="Times New Roman"/>
              </a:rPr>
              <a:t> Hariharan J, Hajumal ifran, Dharshini</a:t>
            </a:r>
          </a:p>
          <a:p>
            <a:pPr algn="l">
              <a:lnSpc>
                <a:spcPts val="4069"/>
              </a:lnSpc>
            </a:pPr>
          </a:p>
          <a:p>
            <a:pPr algn="l">
              <a:lnSpc>
                <a:spcPts val="4069"/>
              </a:lnSpc>
            </a:pPr>
            <a:r>
              <a:rPr lang="en-US" sz="2948" spc="14" b="true">
                <a:solidFill>
                  <a:srgbClr val="000000"/>
                </a:solidFill>
                <a:latin typeface="Times New Roman Bold"/>
                <a:ea typeface="Times New Roman Bold"/>
                <a:cs typeface="Times New Roman Bold"/>
                <a:sym typeface="Times New Roman Bold"/>
              </a:rPr>
              <a:t>Institution:</a:t>
            </a:r>
            <a:r>
              <a:rPr lang="en-US" sz="2948" spc="14">
                <a:solidFill>
                  <a:srgbClr val="000000"/>
                </a:solidFill>
                <a:latin typeface="Times New Roman"/>
                <a:ea typeface="Times New Roman"/>
                <a:cs typeface="Times New Roman"/>
                <a:sym typeface="Times New Roman"/>
              </a:rPr>
              <a:t> J.J College of Engineering and Technology</a:t>
            </a:r>
          </a:p>
          <a:p>
            <a:pPr algn="l">
              <a:lnSpc>
                <a:spcPts val="4069"/>
              </a:lnSpc>
            </a:pPr>
          </a:p>
          <a:p>
            <a:pPr algn="l">
              <a:lnSpc>
                <a:spcPts val="4069"/>
              </a:lnSpc>
            </a:pPr>
            <a:r>
              <a:rPr lang="en-US" sz="2948" spc="14" b="true">
                <a:solidFill>
                  <a:srgbClr val="000000"/>
                </a:solidFill>
                <a:latin typeface="Times New Roman Bold"/>
                <a:ea typeface="Times New Roman Bold"/>
                <a:cs typeface="Times New Roman Bold"/>
                <a:sym typeface="Times New Roman Bold"/>
              </a:rPr>
              <a:t>Submission Date:</a:t>
            </a:r>
            <a:r>
              <a:rPr lang="en-US" sz="2948" spc="14">
                <a:solidFill>
                  <a:srgbClr val="000000"/>
                </a:solidFill>
                <a:latin typeface="Times New Roman"/>
                <a:ea typeface="Times New Roman"/>
                <a:cs typeface="Times New Roman"/>
                <a:sym typeface="Times New Roman"/>
              </a:rPr>
              <a:t> July 5</a:t>
            </a:r>
            <a:r>
              <a:rPr lang="en-US" sz="2948" spc="14">
                <a:solidFill>
                  <a:srgbClr val="000000"/>
                </a:solidFill>
                <a:latin typeface="Times New Roman"/>
                <a:ea typeface="Times New Roman"/>
                <a:cs typeface="Times New Roman"/>
                <a:sym typeface="Times New Roman"/>
              </a:rPr>
              <a:t>th</a:t>
            </a:r>
            <a:r>
              <a:rPr lang="en-US" sz="2948" spc="14">
                <a:solidFill>
                  <a:srgbClr val="000000"/>
                </a:solidFill>
                <a:latin typeface="Times New Roman"/>
                <a:ea typeface="Times New Roman"/>
                <a:cs typeface="Times New Roman"/>
                <a:sym typeface="Times New Roman"/>
              </a:rPr>
              <a:t> ,2025</a:t>
            </a:r>
          </a:p>
          <a:p>
            <a:pPr algn="l" marL="0" indent="0" lvl="0">
              <a:lnSpc>
                <a:spcPts val="406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906505" y="3331486"/>
            <a:ext cx="852864" cy="4318277"/>
            <a:chOff x="0" y="0"/>
            <a:chExt cx="224623" cy="1137324"/>
          </a:xfrm>
        </p:grpSpPr>
        <p:sp>
          <p:nvSpPr>
            <p:cNvPr name="Freeform 3" id="3"/>
            <p:cNvSpPr/>
            <p:nvPr/>
          </p:nvSpPr>
          <p:spPr>
            <a:xfrm flipH="false" flipV="false" rot="0">
              <a:off x="0" y="0"/>
              <a:ext cx="224623" cy="1137324"/>
            </a:xfrm>
            <a:custGeom>
              <a:avLst/>
              <a:gdLst/>
              <a:ahLst/>
              <a:cxnLst/>
              <a:rect r="r" b="b" t="t" l="l"/>
              <a:pathLst>
                <a:path h="1137324" w="224623">
                  <a:moveTo>
                    <a:pt x="112311" y="0"/>
                  </a:moveTo>
                  <a:lnTo>
                    <a:pt x="112311" y="0"/>
                  </a:lnTo>
                  <a:cubicBezTo>
                    <a:pt x="142098" y="0"/>
                    <a:pt x="170665" y="11833"/>
                    <a:pt x="191727" y="32895"/>
                  </a:cubicBezTo>
                  <a:cubicBezTo>
                    <a:pt x="212790" y="53958"/>
                    <a:pt x="224623" y="82525"/>
                    <a:pt x="224623" y="112311"/>
                  </a:cubicBezTo>
                  <a:lnTo>
                    <a:pt x="224623" y="1025013"/>
                  </a:lnTo>
                  <a:cubicBezTo>
                    <a:pt x="224623" y="1054800"/>
                    <a:pt x="212790" y="1083366"/>
                    <a:pt x="191727" y="1104429"/>
                  </a:cubicBezTo>
                  <a:cubicBezTo>
                    <a:pt x="170665" y="1125491"/>
                    <a:pt x="142098" y="1137324"/>
                    <a:pt x="112311" y="1137324"/>
                  </a:cubicBezTo>
                  <a:lnTo>
                    <a:pt x="112311" y="1137324"/>
                  </a:lnTo>
                  <a:cubicBezTo>
                    <a:pt x="50283" y="1137324"/>
                    <a:pt x="0" y="1087041"/>
                    <a:pt x="0" y="1025013"/>
                  </a:cubicBezTo>
                  <a:lnTo>
                    <a:pt x="0" y="112311"/>
                  </a:lnTo>
                  <a:cubicBezTo>
                    <a:pt x="0" y="50283"/>
                    <a:pt x="50283" y="0"/>
                    <a:pt x="112311" y="0"/>
                  </a:cubicBezTo>
                  <a:close/>
                </a:path>
              </a:pathLst>
            </a:custGeom>
            <a:solidFill>
              <a:srgbClr val="1C5739"/>
            </a:solidFill>
            <a:ln cap="rnd">
              <a:noFill/>
              <a:prstDash val="solid"/>
              <a:round/>
            </a:ln>
          </p:spPr>
        </p:sp>
        <p:sp>
          <p:nvSpPr>
            <p:cNvPr name="TextBox 4" id="4"/>
            <p:cNvSpPr txBox="true"/>
            <p:nvPr/>
          </p:nvSpPr>
          <p:spPr>
            <a:xfrm>
              <a:off x="0" y="-123825"/>
              <a:ext cx="224623" cy="1261149"/>
            </a:xfrm>
            <a:prstGeom prst="rect">
              <a:avLst/>
            </a:prstGeom>
          </p:spPr>
          <p:txBody>
            <a:bodyPr anchor="ctr" rtlCol="false" tIns="0" lIns="0" bIns="0" rIns="0"/>
            <a:lstStyle/>
            <a:p>
              <a:pPr algn="ctr">
                <a:lnSpc>
                  <a:spcPts val="3981"/>
                </a:lnSpc>
              </a:pPr>
              <a:r>
                <a:rPr lang="en-US" b="true" sz="2199" spc="127">
                  <a:solidFill>
                    <a:srgbClr val="FDFBFB"/>
                  </a:solidFill>
                  <a:latin typeface="Open Sauce Bold"/>
                  <a:ea typeface="Open Sauce Bold"/>
                  <a:cs typeface="Open Sauce Bold"/>
                  <a:sym typeface="Open Sauce Bold"/>
                </a:rPr>
                <a:t>01</a:t>
              </a:r>
            </a:p>
            <a:p>
              <a:pPr algn="ctr">
                <a:lnSpc>
                  <a:spcPts val="3981"/>
                </a:lnSpc>
              </a:pPr>
              <a:r>
                <a:rPr lang="en-US" b="true" sz="2199" spc="127">
                  <a:solidFill>
                    <a:srgbClr val="FDFBFB"/>
                  </a:solidFill>
                  <a:latin typeface="Open Sauce Bold"/>
                  <a:ea typeface="Open Sauce Bold"/>
                  <a:cs typeface="Open Sauce Bold"/>
                  <a:sym typeface="Open Sauce Bold"/>
                </a:rPr>
                <a:t>02</a:t>
              </a:r>
            </a:p>
            <a:p>
              <a:pPr algn="ctr">
                <a:lnSpc>
                  <a:spcPts val="3981"/>
                </a:lnSpc>
              </a:pPr>
              <a:r>
                <a:rPr lang="en-US" b="true" sz="2199" spc="127">
                  <a:solidFill>
                    <a:srgbClr val="FDFBFB"/>
                  </a:solidFill>
                  <a:latin typeface="Open Sauce Bold"/>
                  <a:ea typeface="Open Sauce Bold"/>
                  <a:cs typeface="Open Sauce Bold"/>
                  <a:sym typeface="Open Sauce Bold"/>
                </a:rPr>
                <a:t>03</a:t>
              </a:r>
            </a:p>
            <a:p>
              <a:pPr algn="ctr">
                <a:lnSpc>
                  <a:spcPts val="3981"/>
                </a:lnSpc>
              </a:pPr>
              <a:r>
                <a:rPr lang="en-US" b="true" sz="2199" spc="127">
                  <a:solidFill>
                    <a:srgbClr val="FDFBFB"/>
                  </a:solidFill>
                  <a:latin typeface="Open Sauce Bold"/>
                  <a:ea typeface="Open Sauce Bold"/>
                  <a:cs typeface="Open Sauce Bold"/>
                  <a:sym typeface="Open Sauce Bold"/>
                </a:rPr>
                <a:t>04</a:t>
              </a:r>
            </a:p>
            <a:p>
              <a:pPr algn="ctr">
                <a:lnSpc>
                  <a:spcPts val="3981"/>
                </a:lnSpc>
              </a:pPr>
              <a:r>
                <a:rPr lang="en-US" b="true" sz="2199" spc="127">
                  <a:solidFill>
                    <a:srgbClr val="FDFBFB"/>
                  </a:solidFill>
                  <a:latin typeface="Open Sauce Bold"/>
                  <a:ea typeface="Open Sauce Bold"/>
                  <a:cs typeface="Open Sauce Bold"/>
                  <a:sym typeface="Open Sauce Bold"/>
                </a:rPr>
                <a:t>05</a:t>
              </a:r>
            </a:p>
            <a:p>
              <a:pPr algn="ctr">
                <a:lnSpc>
                  <a:spcPts val="3981"/>
                </a:lnSpc>
              </a:pPr>
              <a:r>
                <a:rPr lang="en-US" b="true" sz="2199" spc="127">
                  <a:solidFill>
                    <a:srgbClr val="FDFBFB"/>
                  </a:solidFill>
                  <a:latin typeface="Open Sauce Bold"/>
                  <a:ea typeface="Open Sauce Bold"/>
                  <a:cs typeface="Open Sauce Bold"/>
                  <a:sym typeface="Open Sauce Bold"/>
                </a:rPr>
                <a:t>06</a:t>
              </a:r>
            </a:p>
            <a:p>
              <a:pPr algn="ctr" marL="0" indent="0" lvl="0">
                <a:lnSpc>
                  <a:spcPts val="3981"/>
                </a:lnSpc>
              </a:pPr>
              <a:r>
                <a:rPr lang="en-US" b="true" sz="2199" spc="127">
                  <a:solidFill>
                    <a:srgbClr val="FDFBFB"/>
                  </a:solidFill>
                  <a:latin typeface="Open Sauce Bold"/>
                  <a:ea typeface="Open Sauce Bold"/>
                  <a:cs typeface="Open Sauce Bold"/>
                  <a:sym typeface="Open Sauce Bold"/>
                </a:rPr>
                <a:t>07</a:t>
              </a: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412415" y="2451817"/>
            <a:ext cx="7875585" cy="5906689"/>
          </a:xfrm>
          <a:custGeom>
            <a:avLst/>
            <a:gdLst/>
            <a:ahLst/>
            <a:cxnLst/>
            <a:rect r="r" b="b" t="t" l="l"/>
            <a:pathLst>
              <a:path h="5906689" w="7875585">
                <a:moveTo>
                  <a:pt x="0" y="0"/>
                </a:moveTo>
                <a:lnTo>
                  <a:pt x="7875585" y="0"/>
                </a:lnTo>
                <a:lnTo>
                  <a:pt x="7875585" y="5906689"/>
                </a:lnTo>
                <a:lnTo>
                  <a:pt x="0" y="5906689"/>
                </a:lnTo>
                <a:lnTo>
                  <a:pt x="0" y="0"/>
                </a:lnTo>
                <a:close/>
              </a:path>
            </a:pathLst>
          </a:custGeom>
          <a:blipFill>
            <a:blip r:embed="rId4"/>
            <a:stretch>
              <a:fillRect l="0" t="0" r="0" b="0"/>
            </a:stretch>
          </a:blipFill>
        </p:spPr>
      </p:sp>
      <p:sp>
        <p:nvSpPr>
          <p:cNvPr name="TextBox 13" id="13"/>
          <p:cNvSpPr txBox="true"/>
          <p:nvPr/>
        </p:nvSpPr>
        <p:spPr>
          <a:xfrm rot="0">
            <a:off x="3657735" y="1470972"/>
            <a:ext cx="5661991" cy="1512569"/>
          </a:xfrm>
          <a:prstGeom prst="rect">
            <a:avLst/>
          </a:prstGeom>
        </p:spPr>
        <p:txBody>
          <a:bodyPr anchor="t" rtlCol="false" tIns="0" lIns="0" bIns="0" rIns="0">
            <a:spAutoFit/>
          </a:bodyPr>
          <a:lstStyle/>
          <a:p>
            <a:pPr algn="l">
              <a:lnSpc>
                <a:spcPts val="11040"/>
              </a:lnSpc>
            </a:pPr>
            <a:r>
              <a:rPr lang="en-US" sz="8000" b="true">
                <a:solidFill>
                  <a:srgbClr val="231F20"/>
                </a:solidFill>
                <a:latin typeface="Times New Roman Bold"/>
                <a:ea typeface="Times New Roman Bold"/>
                <a:cs typeface="Times New Roman Bold"/>
                <a:sym typeface="Times New Roman Bold"/>
              </a:rPr>
              <a:t>Content</a:t>
            </a:r>
          </a:p>
        </p:txBody>
      </p:sp>
      <p:sp>
        <p:nvSpPr>
          <p:cNvPr name="TextBox 14" id="14"/>
          <p:cNvSpPr txBox="true"/>
          <p:nvPr/>
        </p:nvSpPr>
        <p:spPr>
          <a:xfrm rot="0">
            <a:off x="4951793" y="3637504"/>
            <a:ext cx="3832680" cy="3534791"/>
          </a:xfrm>
          <a:prstGeom prst="rect">
            <a:avLst/>
          </a:prstGeom>
        </p:spPr>
        <p:txBody>
          <a:bodyPr anchor="t" rtlCol="false" tIns="0" lIns="0" bIns="0" rIns="0">
            <a:spAutoFit/>
          </a:bodyPr>
          <a:lstStyle/>
          <a:p>
            <a:pPr algn="l">
              <a:lnSpc>
                <a:spcPts val="3981"/>
              </a:lnSpc>
            </a:pPr>
            <a:r>
              <a:rPr lang="en-US" sz="2199" b="true">
                <a:solidFill>
                  <a:srgbClr val="231F20"/>
                </a:solidFill>
                <a:latin typeface="Times New Roman Bold"/>
                <a:ea typeface="Times New Roman Bold"/>
                <a:cs typeface="Times New Roman Bold"/>
                <a:sym typeface="Times New Roman Bold"/>
              </a:rPr>
              <a:t>Problem Statement</a:t>
            </a:r>
          </a:p>
          <a:p>
            <a:pPr algn="l">
              <a:lnSpc>
                <a:spcPts val="3981"/>
              </a:lnSpc>
            </a:pPr>
            <a:r>
              <a:rPr lang="en-US" sz="2199" b="true">
                <a:solidFill>
                  <a:srgbClr val="231F20"/>
                </a:solidFill>
                <a:latin typeface="Times New Roman Bold"/>
                <a:ea typeface="Times New Roman Bold"/>
                <a:cs typeface="Times New Roman Bold"/>
                <a:sym typeface="Times New Roman Bold"/>
              </a:rPr>
              <a:t>Objective</a:t>
            </a:r>
          </a:p>
          <a:p>
            <a:pPr algn="l">
              <a:lnSpc>
                <a:spcPts val="3981"/>
              </a:lnSpc>
            </a:pPr>
            <a:r>
              <a:rPr lang="en-US" sz="2199" b="true">
                <a:solidFill>
                  <a:srgbClr val="231F20"/>
                </a:solidFill>
                <a:latin typeface="Times New Roman Bold"/>
                <a:ea typeface="Times New Roman Bold"/>
                <a:cs typeface="Times New Roman Bold"/>
                <a:sym typeface="Times New Roman Bold"/>
              </a:rPr>
              <a:t>Key Features </a:t>
            </a:r>
          </a:p>
          <a:p>
            <a:pPr algn="l">
              <a:lnSpc>
                <a:spcPts val="3981"/>
              </a:lnSpc>
            </a:pPr>
            <a:r>
              <a:rPr lang="en-US" sz="2199" b="true">
                <a:solidFill>
                  <a:srgbClr val="231F20"/>
                </a:solidFill>
                <a:latin typeface="Times New Roman Bold"/>
                <a:ea typeface="Times New Roman Bold"/>
                <a:cs typeface="Times New Roman Bold"/>
                <a:sym typeface="Times New Roman Bold"/>
              </a:rPr>
              <a:t>Project Code structure </a:t>
            </a:r>
          </a:p>
          <a:p>
            <a:pPr algn="l">
              <a:lnSpc>
                <a:spcPts val="3981"/>
              </a:lnSpc>
            </a:pPr>
            <a:r>
              <a:rPr lang="en-US" sz="2199" b="true">
                <a:solidFill>
                  <a:srgbClr val="231F20"/>
                </a:solidFill>
                <a:latin typeface="Times New Roman Bold"/>
                <a:ea typeface="Times New Roman Bold"/>
                <a:cs typeface="Times New Roman Bold"/>
                <a:sym typeface="Times New Roman Bold"/>
              </a:rPr>
              <a:t>Flow chart</a:t>
            </a:r>
          </a:p>
          <a:p>
            <a:pPr algn="l">
              <a:lnSpc>
                <a:spcPts val="3981"/>
              </a:lnSpc>
            </a:pPr>
            <a:r>
              <a:rPr lang="en-US" sz="2199" b="true">
                <a:solidFill>
                  <a:srgbClr val="231F20"/>
                </a:solidFill>
                <a:latin typeface="Times New Roman Bold"/>
                <a:ea typeface="Times New Roman Bold"/>
                <a:cs typeface="Times New Roman Bold"/>
                <a:sym typeface="Times New Roman Bold"/>
              </a:rPr>
              <a:t>Conclusion</a:t>
            </a:r>
          </a:p>
          <a:p>
            <a:pPr algn="l">
              <a:lnSpc>
                <a:spcPts val="3981"/>
              </a:lnSpc>
            </a:pPr>
            <a:r>
              <a:rPr lang="en-US" sz="2199" b="true">
                <a:solidFill>
                  <a:srgbClr val="231F20"/>
                </a:solidFill>
                <a:latin typeface="Times New Roman Bold"/>
                <a:ea typeface="Times New Roman Bold"/>
                <a:cs typeface="Times New Roman Bold"/>
                <a:sym typeface="Times New Roman Bold"/>
              </a:rPr>
              <a:t>Refernces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461753" y="7573922"/>
            <a:ext cx="4687320" cy="4687320"/>
          </a:xfrm>
          <a:custGeom>
            <a:avLst/>
            <a:gdLst/>
            <a:ahLst/>
            <a:cxnLst/>
            <a:rect r="r" b="b" t="t" l="l"/>
            <a:pathLst>
              <a:path h="4687320" w="4687320">
                <a:moveTo>
                  <a:pt x="0" y="0"/>
                </a:moveTo>
                <a:lnTo>
                  <a:pt x="4687319" y="0"/>
                </a:lnTo>
                <a:lnTo>
                  <a:pt x="4687319"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20150" y="6531367"/>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2343660" y="-306668"/>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4318947" y="-6156734"/>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5965521" y="4258795"/>
            <a:ext cx="6356958" cy="4999505"/>
          </a:xfrm>
          <a:custGeom>
            <a:avLst/>
            <a:gdLst/>
            <a:ahLst/>
            <a:cxnLst/>
            <a:rect r="r" b="b" t="t" l="l"/>
            <a:pathLst>
              <a:path h="4999505" w="6356958">
                <a:moveTo>
                  <a:pt x="0" y="0"/>
                </a:moveTo>
                <a:lnTo>
                  <a:pt x="6356958" y="0"/>
                </a:lnTo>
                <a:lnTo>
                  <a:pt x="6356958" y="4999505"/>
                </a:lnTo>
                <a:lnTo>
                  <a:pt x="0" y="4999505"/>
                </a:lnTo>
                <a:lnTo>
                  <a:pt x="0" y="0"/>
                </a:lnTo>
                <a:close/>
              </a:path>
            </a:pathLst>
          </a:custGeom>
          <a:blipFill>
            <a:blip r:embed="rId4"/>
            <a:stretch>
              <a:fillRect l="0" t="0" r="0" b="-27151"/>
            </a:stretch>
          </a:blipFill>
        </p:spPr>
      </p:sp>
      <p:sp>
        <p:nvSpPr>
          <p:cNvPr name="TextBox 11" id="11"/>
          <p:cNvSpPr txBox="true"/>
          <p:nvPr/>
        </p:nvSpPr>
        <p:spPr>
          <a:xfrm rot="0">
            <a:off x="5310288" y="-168855"/>
            <a:ext cx="9657568" cy="1512569"/>
          </a:xfrm>
          <a:prstGeom prst="rect">
            <a:avLst/>
          </a:prstGeom>
        </p:spPr>
        <p:txBody>
          <a:bodyPr anchor="t" rtlCol="false" tIns="0" lIns="0" bIns="0" rIns="0">
            <a:spAutoFit/>
          </a:bodyPr>
          <a:lstStyle/>
          <a:p>
            <a:pPr algn="l" marL="0" indent="0" lvl="0">
              <a:lnSpc>
                <a:spcPts val="11040"/>
              </a:lnSpc>
              <a:spcBef>
                <a:spcPct val="0"/>
              </a:spcBef>
            </a:pPr>
            <a:r>
              <a:rPr lang="en-US" b="true" sz="8000">
                <a:solidFill>
                  <a:srgbClr val="000000"/>
                </a:solidFill>
                <a:latin typeface="Times New Roman Bold"/>
                <a:ea typeface="Times New Roman Bold"/>
                <a:cs typeface="Times New Roman Bold"/>
                <a:sym typeface="Times New Roman Bold"/>
              </a:rPr>
              <a:t>Problem statement</a:t>
            </a:r>
          </a:p>
        </p:txBody>
      </p:sp>
      <p:sp>
        <p:nvSpPr>
          <p:cNvPr name="TextBox 12" id="12"/>
          <p:cNvSpPr txBox="true"/>
          <p:nvPr/>
        </p:nvSpPr>
        <p:spPr>
          <a:xfrm rot="0">
            <a:off x="2780670" y="1685726"/>
            <a:ext cx="15170085" cy="1505144"/>
          </a:xfrm>
          <a:prstGeom prst="rect">
            <a:avLst/>
          </a:prstGeom>
        </p:spPr>
        <p:txBody>
          <a:bodyPr anchor="t" rtlCol="false" tIns="0" lIns="0" bIns="0" rIns="0">
            <a:spAutoFit/>
          </a:bodyPr>
          <a:lstStyle/>
          <a:p>
            <a:pPr algn="just">
              <a:lnSpc>
                <a:spcPts val="3880"/>
              </a:lnSpc>
              <a:spcBef>
                <a:spcPct val="0"/>
              </a:spcBef>
            </a:pPr>
            <a:r>
              <a:rPr lang="en-US" sz="2984">
                <a:solidFill>
                  <a:srgbClr val="000000"/>
                </a:solidFill>
                <a:latin typeface="Times New Roman"/>
                <a:ea typeface="Times New Roman"/>
                <a:cs typeface="Times New Roman"/>
                <a:sym typeface="Times New Roman"/>
              </a:rPr>
              <a:t>Rural and informal vendors lack access to digital commerce due to language barriers, low literacy, and limited technology exposure. This project solves that by enabling vendors to use voice commands in regional languages to create structured product listings using AI.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892" y="7058820"/>
            <a:ext cx="4412668" cy="2939616"/>
          </a:xfrm>
          <a:custGeom>
            <a:avLst/>
            <a:gdLst/>
            <a:ahLst/>
            <a:cxnLst/>
            <a:rect r="r" b="b" t="t" l="l"/>
            <a:pathLst>
              <a:path h="2939616" w="4412668">
                <a:moveTo>
                  <a:pt x="0" y="0"/>
                </a:moveTo>
                <a:lnTo>
                  <a:pt x="4412668" y="0"/>
                </a:lnTo>
                <a:lnTo>
                  <a:pt x="4412668" y="2939616"/>
                </a:lnTo>
                <a:lnTo>
                  <a:pt x="0" y="2939616"/>
                </a:lnTo>
                <a:lnTo>
                  <a:pt x="0" y="0"/>
                </a:lnTo>
                <a:close/>
              </a:path>
            </a:pathLst>
          </a:custGeom>
          <a:blipFill>
            <a:blip r:embed="rId4"/>
            <a:stretch>
              <a:fillRect l="0" t="0" r="0" b="0"/>
            </a:stretch>
          </a:blipFill>
        </p:spPr>
      </p:sp>
      <p:sp>
        <p:nvSpPr>
          <p:cNvPr name="Freeform 4" id="4"/>
          <p:cNvSpPr/>
          <p:nvPr/>
        </p:nvSpPr>
        <p:spPr>
          <a:xfrm flipH="false" flipV="false" rot="0">
            <a:off x="5946394" y="7058820"/>
            <a:ext cx="5590680" cy="2939616"/>
          </a:xfrm>
          <a:custGeom>
            <a:avLst/>
            <a:gdLst/>
            <a:ahLst/>
            <a:cxnLst/>
            <a:rect r="r" b="b" t="t" l="l"/>
            <a:pathLst>
              <a:path h="2939616" w="5590680">
                <a:moveTo>
                  <a:pt x="0" y="0"/>
                </a:moveTo>
                <a:lnTo>
                  <a:pt x="5590680" y="0"/>
                </a:lnTo>
                <a:lnTo>
                  <a:pt x="5590680" y="2939616"/>
                </a:lnTo>
                <a:lnTo>
                  <a:pt x="0" y="2939616"/>
                </a:lnTo>
                <a:lnTo>
                  <a:pt x="0" y="0"/>
                </a:lnTo>
                <a:close/>
              </a:path>
            </a:pathLst>
          </a:custGeom>
          <a:blipFill>
            <a:blip r:embed="rId5"/>
            <a:stretch>
              <a:fillRect l="0" t="0" r="0" b="0"/>
            </a:stretch>
          </a:blipFill>
        </p:spPr>
      </p:sp>
      <p:sp>
        <p:nvSpPr>
          <p:cNvPr name="Freeform 5" id="5"/>
          <p:cNvSpPr/>
          <p:nvPr/>
        </p:nvSpPr>
        <p:spPr>
          <a:xfrm flipH="false" flipV="false" rot="0">
            <a:off x="12782908" y="7058820"/>
            <a:ext cx="5225984" cy="2939616"/>
          </a:xfrm>
          <a:custGeom>
            <a:avLst/>
            <a:gdLst/>
            <a:ahLst/>
            <a:cxnLst/>
            <a:rect r="r" b="b" t="t" l="l"/>
            <a:pathLst>
              <a:path h="2939616" w="5225984">
                <a:moveTo>
                  <a:pt x="0" y="0"/>
                </a:moveTo>
                <a:lnTo>
                  <a:pt x="5225984" y="0"/>
                </a:lnTo>
                <a:lnTo>
                  <a:pt x="5225984" y="2939616"/>
                </a:lnTo>
                <a:lnTo>
                  <a:pt x="0" y="2939616"/>
                </a:lnTo>
                <a:lnTo>
                  <a:pt x="0" y="0"/>
                </a:lnTo>
                <a:close/>
              </a:path>
            </a:pathLst>
          </a:custGeom>
          <a:blipFill>
            <a:blip r:embed="rId6"/>
            <a:stretch>
              <a:fillRect l="0" t="0" r="0" b="0"/>
            </a:stretch>
          </a:blipFill>
        </p:spPr>
      </p:sp>
      <p:sp>
        <p:nvSpPr>
          <p:cNvPr name="TextBox 6" id="6"/>
          <p:cNvSpPr txBox="true"/>
          <p:nvPr/>
        </p:nvSpPr>
        <p:spPr>
          <a:xfrm rot="0">
            <a:off x="7080230" y="138670"/>
            <a:ext cx="5150121" cy="1494310"/>
          </a:xfrm>
          <a:prstGeom prst="rect">
            <a:avLst/>
          </a:prstGeom>
        </p:spPr>
        <p:txBody>
          <a:bodyPr anchor="t" rtlCol="false" tIns="0" lIns="0" bIns="0" rIns="0">
            <a:spAutoFit/>
          </a:bodyPr>
          <a:lstStyle/>
          <a:p>
            <a:pPr algn="l" marL="0" indent="0" lvl="0">
              <a:lnSpc>
                <a:spcPts val="10992"/>
              </a:lnSpc>
              <a:spcBef>
                <a:spcPct val="0"/>
              </a:spcBef>
            </a:pPr>
            <a:r>
              <a:rPr lang="en-US" b="true" sz="7965">
                <a:solidFill>
                  <a:srgbClr val="231F20"/>
                </a:solidFill>
                <a:latin typeface="Times New Roman Bold"/>
                <a:ea typeface="Times New Roman Bold"/>
                <a:cs typeface="Times New Roman Bold"/>
                <a:sym typeface="Times New Roman Bold"/>
              </a:rPr>
              <a:t>Objectives </a:t>
            </a:r>
          </a:p>
        </p:txBody>
      </p:sp>
      <p:sp>
        <p:nvSpPr>
          <p:cNvPr name="TextBox 7" id="7"/>
          <p:cNvSpPr txBox="true"/>
          <p:nvPr/>
        </p:nvSpPr>
        <p:spPr>
          <a:xfrm rot="0">
            <a:off x="5483707" y="2314019"/>
            <a:ext cx="8343168" cy="2906395"/>
          </a:xfrm>
          <a:prstGeom prst="rect">
            <a:avLst/>
          </a:prstGeom>
        </p:spPr>
        <p:txBody>
          <a:bodyPr anchor="t" rtlCol="false" tIns="0" lIns="0" bIns="0" rIns="0">
            <a:spAutoFit/>
          </a:bodyPr>
          <a:lstStyle/>
          <a:p>
            <a:pPr algn="l">
              <a:lnSpc>
                <a:spcPts val="3769"/>
              </a:lnSpc>
              <a:spcBef>
                <a:spcPct val="0"/>
              </a:spcBef>
            </a:pPr>
            <a:r>
              <a:rPr lang="en-US" b="true" sz="2899">
                <a:solidFill>
                  <a:srgbClr val="231F20"/>
                </a:solidFill>
                <a:latin typeface="Times New Roman Bold"/>
                <a:ea typeface="Times New Roman Bold"/>
                <a:cs typeface="Times New Roman Bold"/>
                <a:sym typeface="Times New Roman Bold"/>
              </a:rPr>
              <a:t>Create a Python-based application with: </a:t>
            </a:r>
          </a:p>
          <a:p>
            <a:pPr algn="l">
              <a:lnSpc>
                <a:spcPts val="3769"/>
              </a:lnSpc>
              <a:spcBef>
                <a:spcPct val="0"/>
              </a:spcBef>
            </a:pPr>
          </a:p>
          <a:p>
            <a:pPr algn="l" marL="626106" indent="-313053" lvl="1">
              <a:lnSpc>
                <a:spcPts val="3769"/>
              </a:lnSpc>
              <a:buFont typeface="Arial"/>
              <a:buChar char="•"/>
            </a:pPr>
            <a:r>
              <a:rPr lang="en-US" sz="2899">
                <a:solidFill>
                  <a:srgbClr val="231F20"/>
                </a:solidFill>
                <a:latin typeface="Times New Roman"/>
                <a:ea typeface="Times New Roman"/>
                <a:cs typeface="Times New Roman"/>
                <a:sym typeface="Times New Roman"/>
              </a:rPr>
              <a:t>Regional language voice input support </a:t>
            </a:r>
          </a:p>
          <a:p>
            <a:pPr algn="l" marL="626106" indent="-313053" lvl="1">
              <a:lnSpc>
                <a:spcPts val="3769"/>
              </a:lnSpc>
              <a:buFont typeface="Arial"/>
              <a:buChar char="•"/>
            </a:pPr>
            <a:r>
              <a:rPr lang="en-US" sz="2899">
                <a:solidFill>
                  <a:srgbClr val="231F20"/>
                </a:solidFill>
                <a:latin typeface="Times New Roman"/>
                <a:ea typeface="Times New Roman"/>
                <a:cs typeface="Times New Roman"/>
                <a:sym typeface="Times New Roman"/>
              </a:rPr>
              <a:t>NLP engine for product info extraction </a:t>
            </a:r>
          </a:p>
          <a:p>
            <a:pPr algn="l" marL="626106" indent="-313053" lvl="1">
              <a:lnSpc>
                <a:spcPts val="3769"/>
              </a:lnSpc>
              <a:spcBef>
                <a:spcPct val="0"/>
              </a:spcBef>
              <a:buFont typeface="Arial"/>
              <a:buChar char="•"/>
            </a:pPr>
            <a:r>
              <a:rPr lang="en-US" sz="2899">
                <a:solidFill>
                  <a:srgbClr val="231F20"/>
                </a:solidFill>
                <a:latin typeface="Times New Roman"/>
                <a:ea typeface="Times New Roman"/>
                <a:cs typeface="Times New Roman"/>
                <a:sym typeface="Times New Roman"/>
              </a:rPr>
              <a:t>Catalog builder to output Python dictionary </a:t>
            </a:r>
          </a:p>
          <a:p>
            <a:pPr algn="l" marL="626106" indent="-313053" lvl="1">
              <a:lnSpc>
                <a:spcPts val="3769"/>
              </a:lnSpc>
              <a:buFont typeface="Arial"/>
              <a:buChar char="•"/>
            </a:pPr>
            <a:r>
              <a:rPr lang="en-US" sz="2899">
                <a:solidFill>
                  <a:srgbClr val="231F20"/>
                </a:solidFill>
                <a:latin typeface="Times New Roman"/>
                <a:ea typeface="Times New Roman"/>
                <a:cs typeface="Times New Roman"/>
                <a:sym typeface="Times New Roman"/>
              </a:rPr>
              <a:t>Offline-first mobile UI with no literacy needed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80161" y="-51435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009245"/>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6609983" y="-1197909"/>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404820" y="-1197909"/>
            <a:ext cx="3256087" cy="3256087"/>
          </a:xfrm>
          <a:custGeom>
            <a:avLst/>
            <a:gdLst/>
            <a:ahLst/>
            <a:cxnLst/>
            <a:rect r="r" b="b" t="t" l="l"/>
            <a:pathLst>
              <a:path h="3256087" w="3256087">
                <a:moveTo>
                  <a:pt x="0" y="0"/>
                </a:moveTo>
                <a:lnTo>
                  <a:pt x="3256086" y="0"/>
                </a:lnTo>
                <a:lnTo>
                  <a:pt x="3256086"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09308" y="5800507"/>
            <a:ext cx="3457033" cy="1935939"/>
          </a:xfrm>
          <a:custGeom>
            <a:avLst/>
            <a:gdLst/>
            <a:ahLst/>
            <a:cxnLst/>
            <a:rect r="r" b="b" t="t" l="l"/>
            <a:pathLst>
              <a:path h="1935939" w="3457033">
                <a:moveTo>
                  <a:pt x="0" y="0"/>
                </a:moveTo>
                <a:lnTo>
                  <a:pt x="3457033" y="0"/>
                </a:lnTo>
                <a:lnTo>
                  <a:pt x="3457033" y="1935939"/>
                </a:lnTo>
                <a:lnTo>
                  <a:pt x="0" y="1935939"/>
                </a:lnTo>
                <a:lnTo>
                  <a:pt x="0" y="0"/>
                </a:lnTo>
                <a:close/>
              </a:path>
            </a:pathLst>
          </a:custGeom>
          <a:blipFill>
            <a:blip r:embed="rId5"/>
            <a:stretch>
              <a:fillRect l="0" t="0" r="0" b="0"/>
            </a:stretch>
          </a:blipFill>
        </p:spPr>
      </p:sp>
      <p:sp>
        <p:nvSpPr>
          <p:cNvPr name="Freeform 9" id="9"/>
          <p:cNvSpPr/>
          <p:nvPr/>
        </p:nvSpPr>
        <p:spPr>
          <a:xfrm flipH="false" flipV="false" rot="0">
            <a:off x="609308" y="8158712"/>
            <a:ext cx="3457033" cy="1748272"/>
          </a:xfrm>
          <a:custGeom>
            <a:avLst/>
            <a:gdLst/>
            <a:ahLst/>
            <a:cxnLst/>
            <a:rect r="r" b="b" t="t" l="l"/>
            <a:pathLst>
              <a:path h="1748272" w="3457033">
                <a:moveTo>
                  <a:pt x="0" y="0"/>
                </a:moveTo>
                <a:lnTo>
                  <a:pt x="3457033" y="0"/>
                </a:lnTo>
                <a:lnTo>
                  <a:pt x="3457033" y="1748272"/>
                </a:lnTo>
                <a:lnTo>
                  <a:pt x="0" y="1748272"/>
                </a:lnTo>
                <a:lnTo>
                  <a:pt x="0" y="0"/>
                </a:lnTo>
                <a:close/>
              </a:path>
            </a:pathLst>
          </a:custGeom>
          <a:blipFill>
            <a:blip r:embed="rId6"/>
            <a:stretch>
              <a:fillRect l="-571" t="0" r="-571" b="0"/>
            </a:stretch>
          </a:blipFill>
        </p:spPr>
      </p:sp>
      <p:sp>
        <p:nvSpPr>
          <p:cNvPr name="Freeform 10" id="10"/>
          <p:cNvSpPr/>
          <p:nvPr/>
        </p:nvSpPr>
        <p:spPr>
          <a:xfrm flipH="false" flipV="false" rot="0">
            <a:off x="4595211" y="7000600"/>
            <a:ext cx="3345460" cy="1748272"/>
          </a:xfrm>
          <a:custGeom>
            <a:avLst/>
            <a:gdLst/>
            <a:ahLst/>
            <a:cxnLst/>
            <a:rect r="r" b="b" t="t" l="l"/>
            <a:pathLst>
              <a:path h="1748272" w="3345460">
                <a:moveTo>
                  <a:pt x="0" y="0"/>
                </a:moveTo>
                <a:lnTo>
                  <a:pt x="3345459" y="0"/>
                </a:lnTo>
                <a:lnTo>
                  <a:pt x="3345459" y="1748273"/>
                </a:lnTo>
                <a:lnTo>
                  <a:pt x="0" y="1748273"/>
                </a:lnTo>
                <a:lnTo>
                  <a:pt x="0" y="0"/>
                </a:lnTo>
                <a:close/>
              </a:path>
            </a:pathLst>
          </a:custGeom>
          <a:blipFill>
            <a:blip r:embed="rId7"/>
            <a:stretch>
              <a:fillRect l="0" t="0" r="0" b="0"/>
            </a:stretch>
          </a:blipFill>
        </p:spPr>
      </p:sp>
      <p:sp>
        <p:nvSpPr>
          <p:cNvPr name="Freeform 11" id="11"/>
          <p:cNvSpPr/>
          <p:nvPr/>
        </p:nvSpPr>
        <p:spPr>
          <a:xfrm flipH="false" flipV="false" rot="0">
            <a:off x="10524163" y="7000600"/>
            <a:ext cx="3272681" cy="1748272"/>
          </a:xfrm>
          <a:custGeom>
            <a:avLst/>
            <a:gdLst/>
            <a:ahLst/>
            <a:cxnLst/>
            <a:rect r="r" b="b" t="t" l="l"/>
            <a:pathLst>
              <a:path h="1748272" w="3272681">
                <a:moveTo>
                  <a:pt x="0" y="0"/>
                </a:moveTo>
                <a:lnTo>
                  <a:pt x="3272681" y="0"/>
                </a:lnTo>
                <a:lnTo>
                  <a:pt x="3272681" y="1748273"/>
                </a:lnTo>
                <a:lnTo>
                  <a:pt x="0" y="1748273"/>
                </a:lnTo>
                <a:lnTo>
                  <a:pt x="0" y="0"/>
                </a:lnTo>
                <a:close/>
              </a:path>
            </a:pathLst>
          </a:custGeom>
          <a:blipFill>
            <a:blip r:embed="rId8"/>
            <a:stretch>
              <a:fillRect l="0" t="0" r="0" b="0"/>
            </a:stretch>
          </a:blipFill>
        </p:spPr>
      </p:sp>
      <p:sp>
        <p:nvSpPr>
          <p:cNvPr name="Freeform 12" id="12"/>
          <p:cNvSpPr/>
          <p:nvPr/>
        </p:nvSpPr>
        <p:spPr>
          <a:xfrm flipH="false" flipV="false" rot="0">
            <a:off x="14468535" y="5894340"/>
            <a:ext cx="2786092" cy="1748272"/>
          </a:xfrm>
          <a:custGeom>
            <a:avLst/>
            <a:gdLst/>
            <a:ahLst/>
            <a:cxnLst/>
            <a:rect r="r" b="b" t="t" l="l"/>
            <a:pathLst>
              <a:path h="1748272" w="2786092">
                <a:moveTo>
                  <a:pt x="0" y="0"/>
                </a:moveTo>
                <a:lnTo>
                  <a:pt x="2786091" y="0"/>
                </a:lnTo>
                <a:lnTo>
                  <a:pt x="2786091" y="1748273"/>
                </a:lnTo>
                <a:lnTo>
                  <a:pt x="0" y="1748273"/>
                </a:lnTo>
                <a:lnTo>
                  <a:pt x="0" y="0"/>
                </a:lnTo>
                <a:close/>
              </a:path>
            </a:pathLst>
          </a:custGeom>
          <a:blipFill>
            <a:blip r:embed="rId9"/>
            <a:stretch>
              <a:fillRect l="0" t="0" r="0" b="0"/>
            </a:stretch>
          </a:blipFill>
        </p:spPr>
      </p:sp>
      <p:sp>
        <p:nvSpPr>
          <p:cNvPr name="Freeform 13" id="13"/>
          <p:cNvSpPr/>
          <p:nvPr/>
        </p:nvSpPr>
        <p:spPr>
          <a:xfrm flipH="false" flipV="false" rot="0">
            <a:off x="14468535" y="8408978"/>
            <a:ext cx="2933702" cy="1698644"/>
          </a:xfrm>
          <a:custGeom>
            <a:avLst/>
            <a:gdLst/>
            <a:ahLst/>
            <a:cxnLst/>
            <a:rect r="r" b="b" t="t" l="l"/>
            <a:pathLst>
              <a:path h="1698644" w="2933702">
                <a:moveTo>
                  <a:pt x="0" y="0"/>
                </a:moveTo>
                <a:lnTo>
                  <a:pt x="2933701" y="0"/>
                </a:lnTo>
                <a:lnTo>
                  <a:pt x="2933701" y="1698644"/>
                </a:lnTo>
                <a:lnTo>
                  <a:pt x="0" y="1698644"/>
                </a:lnTo>
                <a:lnTo>
                  <a:pt x="0" y="0"/>
                </a:lnTo>
                <a:close/>
              </a:path>
            </a:pathLst>
          </a:custGeom>
          <a:blipFill>
            <a:blip r:embed="rId10"/>
            <a:stretch>
              <a:fillRect l="0" t="-28479" r="-32841" b="0"/>
            </a:stretch>
          </a:blipFill>
        </p:spPr>
      </p:sp>
      <p:sp>
        <p:nvSpPr>
          <p:cNvPr name="TextBox 14" id="14"/>
          <p:cNvSpPr txBox="true"/>
          <p:nvPr/>
        </p:nvSpPr>
        <p:spPr>
          <a:xfrm rot="0">
            <a:off x="3611956" y="643763"/>
            <a:ext cx="10713642" cy="1503300"/>
          </a:xfrm>
          <a:prstGeom prst="rect">
            <a:avLst/>
          </a:prstGeom>
        </p:spPr>
        <p:txBody>
          <a:bodyPr anchor="t" rtlCol="false" tIns="0" lIns="0" bIns="0" rIns="0">
            <a:spAutoFit/>
          </a:bodyPr>
          <a:lstStyle/>
          <a:p>
            <a:pPr algn="ctr">
              <a:lnSpc>
                <a:spcPts val="11024"/>
              </a:lnSpc>
            </a:pPr>
            <a:r>
              <a:rPr lang="en-US" sz="7988" b="true">
                <a:solidFill>
                  <a:srgbClr val="000000"/>
                </a:solidFill>
                <a:latin typeface="Times New Roman Bold"/>
                <a:ea typeface="Times New Roman Bold"/>
                <a:cs typeface="Times New Roman Bold"/>
                <a:sym typeface="Times New Roman Bold"/>
              </a:rPr>
              <a:t>Key Features</a:t>
            </a:r>
          </a:p>
        </p:txBody>
      </p:sp>
      <p:sp>
        <p:nvSpPr>
          <p:cNvPr name="TextBox 15" id="15"/>
          <p:cNvSpPr txBox="true"/>
          <p:nvPr/>
        </p:nvSpPr>
        <p:spPr>
          <a:xfrm rot="0">
            <a:off x="4352865" y="2486025"/>
            <a:ext cx="8521303" cy="3448050"/>
          </a:xfrm>
          <a:prstGeom prst="rect">
            <a:avLst/>
          </a:prstGeom>
        </p:spPr>
        <p:txBody>
          <a:bodyPr anchor="t" rtlCol="false" tIns="0" lIns="0" bIns="0" rIns="0">
            <a:spAutoFit/>
          </a:bodyPr>
          <a:lstStyle/>
          <a:p>
            <a:pPr algn="l">
              <a:lnSpc>
                <a:spcPts val="3899"/>
              </a:lnSpc>
              <a:spcBef>
                <a:spcPct val="0"/>
              </a:spcBef>
            </a:pPr>
          </a:p>
          <a:p>
            <a:pPr algn="l" marL="647695" indent="-323848" lvl="1">
              <a:lnSpc>
                <a:spcPts val="3899"/>
              </a:lnSpc>
              <a:buFont typeface="Arial"/>
              <a:buChar char="•"/>
            </a:pPr>
            <a:r>
              <a:rPr lang="en-US" sz="2999">
                <a:solidFill>
                  <a:srgbClr val="000000"/>
                </a:solidFill>
                <a:latin typeface="Times New Roman"/>
                <a:ea typeface="Times New Roman"/>
                <a:cs typeface="Times New Roman"/>
                <a:sym typeface="Times New Roman"/>
              </a:rPr>
              <a:t>Speech-to-Text (Google API / Whisper) </a:t>
            </a:r>
          </a:p>
          <a:p>
            <a:pPr algn="l" marL="647695" indent="-323848" lvl="1">
              <a:lnSpc>
                <a:spcPts val="3899"/>
              </a:lnSpc>
              <a:buFont typeface="Arial"/>
              <a:buChar char="•"/>
            </a:pPr>
            <a:r>
              <a:rPr lang="en-US" sz="2999">
                <a:solidFill>
                  <a:srgbClr val="000000"/>
                </a:solidFill>
                <a:latin typeface="Times New Roman"/>
                <a:ea typeface="Times New Roman"/>
                <a:cs typeface="Times New Roman"/>
                <a:sym typeface="Times New Roman"/>
              </a:rPr>
              <a:t>NLP Parsing using regex + spaCy </a:t>
            </a:r>
          </a:p>
          <a:p>
            <a:pPr algn="l" marL="647695" indent="-323848" lvl="1">
              <a:lnSpc>
                <a:spcPts val="3899"/>
              </a:lnSpc>
              <a:buFont typeface="Arial"/>
              <a:buChar char="•"/>
            </a:pPr>
            <a:r>
              <a:rPr lang="en-US" sz="2999">
                <a:solidFill>
                  <a:srgbClr val="000000"/>
                </a:solidFill>
                <a:latin typeface="Times New Roman"/>
                <a:ea typeface="Times New Roman"/>
                <a:cs typeface="Times New Roman"/>
                <a:sym typeface="Times New Roman"/>
              </a:rPr>
              <a:t>Structured product catalog as Python dictionary </a:t>
            </a:r>
          </a:p>
          <a:p>
            <a:pPr algn="l" marL="647695" indent="-323848" lvl="1">
              <a:lnSpc>
                <a:spcPts val="3899"/>
              </a:lnSpc>
              <a:buFont typeface="Arial"/>
              <a:buChar char="•"/>
            </a:pPr>
            <a:r>
              <a:rPr lang="en-US" sz="2999">
                <a:solidFill>
                  <a:srgbClr val="000000"/>
                </a:solidFill>
                <a:latin typeface="Times New Roman"/>
                <a:ea typeface="Times New Roman"/>
                <a:cs typeface="Times New Roman"/>
                <a:sym typeface="Times New Roman"/>
              </a:rPr>
              <a:t>Simple Streamlit UI or Android App </a:t>
            </a:r>
          </a:p>
          <a:p>
            <a:pPr algn="l" marL="647695" indent="-323848" lvl="1">
              <a:lnSpc>
                <a:spcPts val="3899"/>
              </a:lnSpc>
              <a:buFont typeface="Arial"/>
              <a:buChar char="•"/>
            </a:pPr>
            <a:r>
              <a:rPr lang="en-US" sz="2999">
                <a:solidFill>
                  <a:srgbClr val="000000"/>
                </a:solidFill>
                <a:latin typeface="Times New Roman"/>
                <a:ea typeface="Times New Roman"/>
                <a:cs typeface="Times New Roman"/>
                <a:sym typeface="Times New Roman"/>
              </a:rPr>
              <a:t>Offline support with Whisper + local DB </a:t>
            </a:r>
          </a:p>
          <a:p>
            <a:pPr algn="l" marL="647695" indent="-323848" lvl="1">
              <a:lnSpc>
                <a:spcPts val="3899"/>
              </a:lnSpc>
              <a:buFont typeface="Arial"/>
              <a:buChar char="•"/>
            </a:pPr>
            <a:r>
              <a:rPr lang="en-US" sz="2999">
                <a:solidFill>
                  <a:srgbClr val="000000"/>
                </a:solidFill>
                <a:latin typeface="Times New Roman"/>
                <a:ea typeface="Times New Roman"/>
                <a:cs typeface="Times New Roman"/>
                <a:sym typeface="Times New Roman"/>
              </a:rPr>
              <a:t>Marketplace API mock integration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028106" y="5646190"/>
            <a:ext cx="7602505" cy="6745495"/>
          </a:xfrm>
          <a:custGeom>
            <a:avLst/>
            <a:gdLst/>
            <a:ahLst/>
            <a:cxnLst/>
            <a:rect r="r" b="b" t="t" l="l"/>
            <a:pathLst>
              <a:path h="6745495" w="7602505">
                <a:moveTo>
                  <a:pt x="7602505" y="0"/>
                </a:moveTo>
                <a:lnTo>
                  <a:pt x="0" y="0"/>
                </a:lnTo>
                <a:lnTo>
                  <a:pt x="0" y="6745495"/>
                </a:lnTo>
                <a:lnTo>
                  <a:pt x="7602505" y="6745495"/>
                </a:lnTo>
                <a:lnTo>
                  <a:pt x="76025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4548199">
            <a:off x="-3313911" y="-3372748"/>
            <a:ext cx="7602505" cy="6745495"/>
          </a:xfrm>
          <a:custGeom>
            <a:avLst/>
            <a:gdLst/>
            <a:ahLst/>
            <a:cxnLst/>
            <a:rect r="r" b="b" t="t" l="l"/>
            <a:pathLst>
              <a:path h="6745495" w="7602505">
                <a:moveTo>
                  <a:pt x="7602505" y="0"/>
                </a:moveTo>
                <a:lnTo>
                  <a:pt x="0" y="0"/>
                </a:lnTo>
                <a:lnTo>
                  <a:pt x="0" y="6745496"/>
                </a:lnTo>
                <a:lnTo>
                  <a:pt x="7602505" y="6745496"/>
                </a:lnTo>
                <a:lnTo>
                  <a:pt x="76025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185183" y="3522193"/>
            <a:ext cx="9160255" cy="4846540"/>
          </a:xfrm>
          <a:custGeom>
            <a:avLst/>
            <a:gdLst/>
            <a:ahLst/>
            <a:cxnLst/>
            <a:rect r="r" b="b" t="t" l="l"/>
            <a:pathLst>
              <a:path h="4846540" w="9160255">
                <a:moveTo>
                  <a:pt x="0" y="0"/>
                </a:moveTo>
                <a:lnTo>
                  <a:pt x="9160255" y="0"/>
                </a:lnTo>
                <a:lnTo>
                  <a:pt x="9160255" y="4846540"/>
                </a:lnTo>
                <a:lnTo>
                  <a:pt x="0" y="4846540"/>
                </a:lnTo>
                <a:lnTo>
                  <a:pt x="0" y="0"/>
                </a:lnTo>
                <a:close/>
              </a:path>
            </a:pathLst>
          </a:custGeom>
          <a:blipFill>
            <a:blip r:embed="rId4"/>
            <a:stretch>
              <a:fillRect l="-25729" t="-27142" r="-4469" b="-11279"/>
            </a:stretch>
          </a:blipFill>
        </p:spPr>
      </p:sp>
      <p:sp>
        <p:nvSpPr>
          <p:cNvPr name="Freeform 5" id="5"/>
          <p:cNvSpPr/>
          <p:nvPr/>
        </p:nvSpPr>
        <p:spPr>
          <a:xfrm flipH="false" flipV="false" rot="5400000">
            <a:off x="-349096" y="3595155"/>
            <a:ext cx="8564391" cy="4251052"/>
          </a:xfrm>
          <a:custGeom>
            <a:avLst/>
            <a:gdLst/>
            <a:ahLst/>
            <a:cxnLst/>
            <a:rect r="r" b="b" t="t" l="l"/>
            <a:pathLst>
              <a:path h="4251052" w="8564391">
                <a:moveTo>
                  <a:pt x="0" y="0"/>
                </a:moveTo>
                <a:lnTo>
                  <a:pt x="8564391" y="0"/>
                </a:lnTo>
                <a:lnTo>
                  <a:pt x="8564391" y="4251053"/>
                </a:lnTo>
                <a:lnTo>
                  <a:pt x="0" y="4251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577067" y="-141014"/>
            <a:ext cx="15041112" cy="1503300"/>
          </a:xfrm>
          <a:prstGeom prst="rect">
            <a:avLst/>
          </a:prstGeom>
        </p:spPr>
        <p:txBody>
          <a:bodyPr anchor="t" rtlCol="false" tIns="0" lIns="0" bIns="0" rIns="0">
            <a:spAutoFit/>
          </a:bodyPr>
          <a:lstStyle/>
          <a:p>
            <a:pPr algn="ctr">
              <a:lnSpc>
                <a:spcPts val="11024"/>
              </a:lnSpc>
            </a:pPr>
            <a:r>
              <a:rPr lang="en-US" sz="7988" b="true">
                <a:solidFill>
                  <a:srgbClr val="000000"/>
                </a:solidFill>
                <a:latin typeface="Times New Roman Bold"/>
                <a:ea typeface="Times New Roman Bold"/>
                <a:cs typeface="Times New Roman Bold"/>
                <a:sym typeface="Times New Roman Bold"/>
              </a:rPr>
              <a:t>Project code Structure &amp; POC</a:t>
            </a:r>
          </a:p>
        </p:txBody>
      </p:sp>
      <p:sp>
        <p:nvSpPr>
          <p:cNvPr name="TextBox 7" id="7"/>
          <p:cNvSpPr txBox="true"/>
          <p:nvPr/>
        </p:nvSpPr>
        <p:spPr>
          <a:xfrm rot="0">
            <a:off x="2080571" y="1861117"/>
            <a:ext cx="7218102" cy="6434152"/>
          </a:xfrm>
          <a:prstGeom prst="rect">
            <a:avLst/>
          </a:prstGeom>
        </p:spPr>
        <p:txBody>
          <a:bodyPr anchor="t" rtlCol="false" tIns="0" lIns="0" bIns="0" rIns="0">
            <a:spAutoFit/>
          </a:bodyPr>
          <a:lstStyle/>
          <a:p>
            <a:pPr algn="l">
              <a:lnSpc>
                <a:spcPts val="2436"/>
              </a:lnSpc>
              <a:spcBef>
                <a:spcPct val="0"/>
              </a:spcBef>
            </a:pPr>
            <a:r>
              <a:rPr lang="en-US" sz="1873">
                <a:solidFill>
                  <a:srgbClr val="000000"/>
                </a:solidFill>
                <a:latin typeface="Times New Roman"/>
                <a:ea typeface="Times New Roman"/>
                <a:cs typeface="Times New Roman"/>
                <a:sym typeface="Times New Roman"/>
              </a:rPr>
              <a:t>voice_catalog_agent/ </a:t>
            </a:r>
          </a:p>
          <a:p>
            <a:pPr algn="l">
              <a:lnSpc>
                <a:spcPts val="2436"/>
              </a:lnSpc>
              <a:spcBef>
                <a:spcPct val="0"/>
              </a:spcBef>
            </a:pPr>
            <a:r>
              <a:rPr lang="en-US" sz="1873">
                <a:solidFill>
                  <a:srgbClr val="000000"/>
                </a:solidFill>
                <a:latin typeface="Times New Roman"/>
                <a:ea typeface="Times New Roman"/>
                <a:cs typeface="Times New Roman"/>
                <a:sym typeface="Times New Roman"/>
              </a:rPr>
              <a:t>├── app.py </a:t>
            </a:r>
          </a:p>
          <a:p>
            <a:pPr algn="l">
              <a:lnSpc>
                <a:spcPts val="2436"/>
              </a:lnSpc>
              <a:spcBef>
                <a:spcPct val="0"/>
              </a:spcBef>
            </a:pPr>
            <a:r>
              <a:rPr lang="en-US" sz="1873">
                <a:solidFill>
                  <a:srgbClr val="000000"/>
                </a:solidFill>
                <a:latin typeface="Times New Roman"/>
                <a:ea typeface="Times New Roman"/>
                <a:cs typeface="Times New Roman"/>
                <a:sym typeface="Times New Roman"/>
              </a:rPr>
              <a:t># Streamlit interface </a:t>
            </a:r>
          </a:p>
          <a:p>
            <a:pPr algn="l">
              <a:lnSpc>
                <a:spcPts val="2436"/>
              </a:lnSpc>
              <a:spcBef>
                <a:spcPct val="0"/>
              </a:spcBef>
            </a:pPr>
          </a:p>
          <a:p>
            <a:pPr algn="l">
              <a:lnSpc>
                <a:spcPts val="2436"/>
              </a:lnSpc>
              <a:spcBef>
                <a:spcPct val="0"/>
              </a:spcBef>
            </a:pPr>
            <a:r>
              <a:rPr lang="en-US" sz="1873">
                <a:solidFill>
                  <a:srgbClr val="000000"/>
                </a:solidFill>
                <a:latin typeface="Times New Roman"/>
                <a:ea typeface="Times New Roman"/>
                <a:cs typeface="Times New Roman"/>
                <a:sym typeface="Times New Roman"/>
              </a:rPr>
              <a:t>├── voice_input.py</a:t>
            </a:r>
          </a:p>
          <a:p>
            <a:pPr algn="l">
              <a:lnSpc>
                <a:spcPts val="2436"/>
              </a:lnSpc>
              <a:spcBef>
                <a:spcPct val="0"/>
              </a:spcBef>
            </a:pPr>
            <a:r>
              <a:rPr lang="en-US" sz="1873">
                <a:solidFill>
                  <a:srgbClr val="000000"/>
                </a:solidFill>
                <a:latin typeface="Times New Roman"/>
                <a:ea typeface="Times New Roman"/>
                <a:cs typeface="Times New Roman"/>
                <a:sym typeface="Times New Roman"/>
              </a:rPr>
              <a:t> # Google Speech-to-Text or Whisper </a:t>
            </a:r>
          </a:p>
          <a:p>
            <a:pPr algn="l">
              <a:lnSpc>
                <a:spcPts val="2436"/>
              </a:lnSpc>
              <a:spcBef>
                <a:spcPct val="0"/>
              </a:spcBef>
            </a:pPr>
          </a:p>
          <a:p>
            <a:pPr algn="l">
              <a:lnSpc>
                <a:spcPts val="2436"/>
              </a:lnSpc>
              <a:spcBef>
                <a:spcPct val="0"/>
              </a:spcBef>
            </a:pPr>
            <a:r>
              <a:rPr lang="en-US" sz="1873">
                <a:solidFill>
                  <a:srgbClr val="000000"/>
                </a:solidFill>
                <a:latin typeface="Times New Roman"/>
                <a:ea typeface="Times New Roman"/>
                <a:cs typeface="Times New Roman"/>
                <a:sym typeface="Times New Roman"/>
              </a:rPr>
              <a:t>├── nlp_parser.py </a:t>
            </a:r>
          </a:p>
          <a:p>
            <a:pPr algn="l">
              <a:lnSpc>
                <a:spcPts val="2436"/>
              </a:lnSpc>
              <a:spcBef>
                <a:spcPct val="0"/>
              </a:spcBef>
            </a:pPr>
            <a:r>
              <a:rPr lang="en-US" sz="1873">
                <a:solidFill>
                  <a:srgbClr val="000000"/>
                </a:solidFill>
                <a:latin typeface="Times New Roman"/>
                <a:ea typeface="Times New Roman"/>
                <a:cs typeface="Times New Roman"/>
                <a:sym typeface="Times New Roman"/>
              </a:rPr>
              <a:t># NLP logic for Tamil/Hindi </a:t>
            </a:r>
          </a:p>
          <a:p>
            <a:pPr algn="l">
              <a:lnSpc>
                <a:spcPts val="2436"/>
              </a:lnSpc>
              <a:spcBef>
                <a:spcPct val="0"/>
              </a:spcBef>
            </a:pPr>
          </a:p>
          <a:p>
            <a:pPr algn="l">
              <a:lnSpc>
                <a:spcPts val="2436"/>
              </a:lnSpc>
              <a:spcBef>
                <a:spcPct val="0"/>
              </a:spcBef>
            </a:pPr>
            <a:r>
              <a:rPr lang="en-US" sz="1873">
                <a:solidFill>
                  <a:srgbClr val="000000"/>
                </a:solidFill>
                <a:latin typeface="Times New Roman"/>
                <a:ea typeface="Times New Roman"/>
                <a:cs typeface="Times New Roman"/>
                <a:sym typeface="Times New Roman"/>
              </a:rPr>
              <a:t>├── catalog_builder.py </a:t>
            </a:r>
          </a:p>
          <a:p>
            <a:pPr algn="l">
              <a:lnSpc>
                <a:spcPts val="2436"/>
              </a:lnSpc>
              <a:spcBef>
                <a:spcPct val="0"/>
              </a:spcBef>
            </a:pPr>
            <a:r>
              <a:rPr lang="en-US" sz="1873">
                <a:solidFill>
                  <a:srgbClr val="000000"/>
                </a:solidFill>
                <a:latin typeface="Times New Roman"/>
                <a:ea typeface="Times New Roman"/>
                <a:cs typeface="Times New Roman"/>
                <a:sym typeface="Times New Roman"/>
              </a:rPr>
              <a:t># Dictionary structuring </a:t>
            </a:r>
          </a:p>
          <a:p>
            <a:pPr algn="l">
              <a:lnSpc>
                <a:spcPts val="2436"/>
              </a:lnSpc>
              <a:spcBef>
                <a:spcPct val="0"/>
              </a:spcBef>
            </a:pPr>
          </a:p>
          <a:p>
            <a:pPr algn="l">
              <a:lnSpc>
                <a:spcPts val="2436"/>
              </a:lnSpc>
              <a:spcBef>
                <a:spcPct val="0"/>
              </a:spcBef>
            </a:pPr>
            <a:r>
              <a:rPr lang="en-US" sz="1873">
                <a:solidFill>
                  <a:srgbClr val="000000"/>
                </a:solidFill>
                <a:latin typeface="Times New Roman"/>
                <a:ea typeface="Times New Roman"/>
                <a:cs typeface="Times New Roman"/>
                <a:sym typeface="Times New Roman"/>
              </a:rPr>
              <a:t>├── marketplace_api.py</a:t>
            </a:r>
          </a:p>
          <a:p>
            <a:pPr algn="l">
              <a:lnSpc>
                <a:spcPts val="2436"/>
              </a:lnSpc>
              <a:spcBef>
                <a:spcPct val="0"/>
              </a:spcBef>
            </a:pPr>
            <a:r>
              <a:rPr lang="en-US" sz="1873">
                <a:solidFill>
                  <a:srgbClr val="000000"/>
                </a:solidFill>
                <a:latin typeface="Times New Roman"/>
                <a:ea typeface="Times New Roman"/>
                <a:cs typeface="Times New Roman"/>
                <a:sym typeface="Times New Roman"/>
              </a:rPr>
              <a:t> # Mock uploader </a:t>
            </a:r>
          </a:p>
          <a:p>
            <a:pPr algn="l">
              <a:lnSpc>
                <a:spcPts val="2436"/>
              </a:lnSpc>
              <a:spcBef>
                <a:spcPct val="0"/>
              </a:spcBef>
            </a:pPr>
          </a:p>
          <a:p>
            <a:pPr algn="l">
              <a:lnSpc>
                <a:spcPts val="2436"/>
              </a:lnSpc>
              <a:spcBef>
                <a:spcPct val="0"/>
              </a:spcBef>
            </a:pPr>
            <a:r>
              <a:rPr lang="en-US" sz="1873">
                <a:solidFill>
                  <a:srgbClr val="000000"/>
                </a:solidFill>
                <a:latin typeface="Times New Roman"/>
                <a:ea typeface="Times New Roman"/>
                <a:cs typeface="Times New Roman"/>
                <a:sym typeface="Times New Roman"/>
              </a:rPr>
              <a:t>├── requirements.txt</a:t>
            </a:r>
          </a:p>
          <a:p>
            <a:pPr algn="l">
              <a:lnSpc>
                <a:spcPts val="2436"/>
              </a:lnSpc>
              <a:spcBef>
                <a:spcPct val="0"/>
              </a:spcBef>
            </a:pPr>
            <a:r>
              <a:rPr lang="en-US" sz="1873">
                <a:solidFill>
                  <a:srgbClr val="000000"/>
                </a:solidFill>
                <a:latin typeface="Times New Roman"/>
                <a:ea typeface="Times New Roman"/>
                <a:cs typeface="Times New Roman"/>
                <a:sym typeface="Times New Roman"/>
              </a:rPr>
              <a:t> # Libraries used</a:t>
            </a:r>
          </a:p>
          <a:p>
            <a:pPr algn="l">
              <a:lnSpc>
                <a:spcPts val="2436"/>
              </a:lnSpc>
              <a:spcBef>
                <a:spcPct val="0"/>
              </a:spcBef>
            </a:pPr>
            <a:r>
              <a:rPr lang="en-US" sz="1873">
                <a:solidFill>
                  <a:srgbClr val="000000"/>
                </a:solidFill>
                <a:latin typeface="Times New Roman"/>
                <a:ea typeface="Times New Roman"/>
                <a:cs typeface="Times New Roman"/>
                <a:sym typeface="Times New Roman"/>
              </a:rPr>
              <a:t> </a:t>
            </a:r>
          </a:p>
          <a:p>
            <a:pPr algn="l">
              <a:lnSpc>
                <a:spcPts val="2436"/>
              </a:lnSpc>
              <a:spcBef>
                <a:spcPct val="0"/>
              </a:spcBef>
            </a:pPr>
            <a:r>
              <a:rPr lang="en-US" sz="1873">
                <a:solidFill>
                  <a:srgbClr val="000000"/>
                </a:solidFill>
                <a:latin typeface="Times New Roman"/>
                <a:ea typeface="Times New Roman"/>
                <a:cs typeface="Times New Roman"/>
                <a:sym typeface="Times New Roman"/>
              </a:rPr>
              <a:t>├── samples/ </a:t>
            </a:r>
          </a:p>
          <a:p>
            <a:pPr algn="l">
              <a:lnSpc>
                <a:spcPts val="2436"/>
              </a:lnSpc>
              <a:spcBef>
                <a:spcPct val="0"/>
              </a:spcBef>
            </a:pPr>
            <a:r>
              <a:rPr lang="en-US" sz="1873">
                <a:solidFill>
                  <a:srgbClr val="000000"/>
                </a:solidFill>
                <a:latin typeface="Times New Roman"/>
                <a:ea typeface="Times New Roman"/>
                <a:cs typeface="Times New Roman"/>
                <a:sym typeface="Times New Roman"/>
              </a:rPr>
              <a:t>│ └── sample_audio.wav</a:t>
            </a:r>
          </a:p>
        </p:txBody>
      </p:sp>
      <p:sp>
        <p:nvSpPr>
          <p:cNvPr name="TextBox 8" id="8"/>
          <p:cNvSpPr txBox="true"/>
          <p:nvPr/>
        </p:nvSpPr>
        <p:spPr>
          <a:xfrm rot="0">
            <a:off x="2400104" y="8311583"/>
            <a:ext cx="2992041" cy="948081"/>
          </a:xfrm>
          <a:prstGeom prst="rect">
            <a:avLst/>
          </a:prstGeom>
        </p:spPr>
        <p:txBody>
          <a:bodyPr anchor="t" rtlCol="false" tIns="0" lIns="0" bIns="0" rIns="0">
            <a:spAutoFit/>
          </a:bodyPr>
          <a:lstStyle/>
          <a:p>
            <a:pPr algn="l">
              <a:lnSpc>
                <a:spcPts val="2402"/>
              </a:lnSpc>
              <a:spcBef>
                <a:spcPct val="0"/>
              </a:spcBef>
            </a:pPr>
            <a:r>
              <a:rPr lang="en-US" sz="1847">
                <a:solidFill>
                  <a:srgbClr val="000000"/>
                </a:solidFill>
                <a:latin typeface="Times New Roman"/>
                <a:ea typeface="Times New Roman"/>
                <a:cs typeface="Times New Roman"/>
                <a:sym typeface="Times New Roman"/>
              </a:rPr>
              <a:t>└── data/ </a:t>
            </a:r>
          </a:p>
          <a:p>
            <a:pPr algn="l">
              <a:lnSpc>
                <a:spcPts val="2402"/>
              </a:lnSpc>
              <a:spcBef>
                <a:spcPct val="0"/>
              </a:spcBef>
            </a:pPr>
            <a:r>
              <a:rPr lang="en-US" sz="1847">
                <a:solidFill>
                  <a:srgbClr val="000000"/>
                </a:solidFill>
                <a:latin typeface="Times New Roman"/>
                <a:ea typeface="Times New Roman"/>
                <a:cs typeface="Times New Roman"/>
                <a:sym typeface="Times New Roman"/>
              </a:rPr>
              <a:t> └── listings.db</a:t>
            </a:r>
          </a:p>
          <a:p>
            <a:pPr algn="l">
              <a:lnSpc>
                <a:spcPts val="2402"/>
              </a:lnSpc>
              <a:spcBef>
                <a:spcPct val="0"/>
              </a:spcBef>
            </a:pPr>
            <a:r>
              <a:rPr lang="en-US" sz="1847">
                <a:solidFill>
                  <a:srgbClr val="000000"/>
                </a:solidFill>
                <a:latin typeface="Times New Roman"/>
                <a:ea typeface="Times New Roman"/>
                <a:cs typeface="Times New Roman"/>
                <a:sym typeface="Times New Roman"/>
              </a:rPr>
              <a:t>             # SQLite local storage</a:t>
            </a:r>
          </a:p>
        </p:txBody>
      </p:sp>
      <p:sp>
        <p:nvSpPr>
          <p:cNvPr name="TextBox 9" id="9"/>
          <p:cNvSpPr txBox="true"/>
          <p:nvPr/>
        </p:nvSpPr>
        <p:spPr>
          <a:xfrm rot="0">
            <a:off x="7185183" y="2858930"/>
            <a:ext cx="9432012" cy="338481"/>
          </a:xfrm>
          <a:prstGeom prst="rect">
            <a:avLst/>
          </a:prstGeom>
        </p:spPr>
        <p:txBody>
          <a:bodyPr anchor="t" rtlCol="false" tIns="0" lIns="0" bIns="0" rIns="0">
            <a:spAutoFit/>
          </a:bodyPr>
          <a:lstStyle/>
          <a:p>
            <a:pPr algn="l">
              <a:lnSpc>
                <a:spcPts val="2402"/>
              </a:lnSpc>
              <a:spcBef>
                <a:spcPct val="0"/>
              </a:spcBef>
            </a:pPr>
            <a:r>
              <a:rPr lang="en-US" sz="1847" u="sng">
                <a:solidFill>
                  <a:srgbClr val="000000"/>
                </a:solidFill>
                <a:latin typeface="Times New Roman"/>
                <a:ea typeface="Times New Roman"/>
                <a:cs typeface="Times New Roman"/>
                <a:sym typeface="Times New Roman"/>
              </a:rPr>
              <a:t>https://drive.google.com/drive/folders/184VtEcaYGzJlXOFh-mq35xJERLR6jLhg?usp=sharing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660488">
            <a:off x="-3247161" y="200946"/>
            <a:ext cx="8282376" cy="404757"/>
            <a:chOff x="0" y="0"/>
            <a:chExt cx="2181367" cy="106603"/>
          </a:xfrm>
        </p:grpSpPr>
        <p:sp>
          <p:nvSpPr>
            <p:cNvPr name="Freeform 3" id="3"/>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4" id="4"/>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1660488">
            <a:off x="-2514734" y="701362"/>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660488">
            <a:off x="14497108" y="8751393"/>
            <a:ext cx="8282376" cy="404757"/>
            <a:chOff x="0" y="0"/>
            <a:chExt cx="2181367" cy="106603"/>
          </a:xfrm>
        </p:grpSpPr>
        <p:sp>
          <p:nvSpPr>
            <p:cNvPr name="Freeform 9" id="9"/>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10" id="10"/>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1660488">
            <a:off x="13118112" y="8420437"/>
            <a:ext cx="8282376" cy="404757"/>
            <a:chOff x="0" y="0"/>
            <a:chExt cx="2181367" cy="106603"/>
          </a:xfrm>
        </p:grpSpPr>
        <p:sp>
          <p:nvSpPr>
            <p:cNvPr name="Freeform 12" id="12"/>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13" id="13"/>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168886" y="903741"/>
            <a:ext cx="4973127" cy="9383259"/>
          </a:xfrm>
          <a:custGeom>
            <a:avLst/>
            <a:gdLst/>
            <a:ahLst/>
            <a:cxnLst/>
            <a:rect r="r" b="b" t="t" l="l"/>
            <a:pathLst>
              <a:path h="9383259" w="4973127">
                <a:moveTo>
                  <a:pt x="0" y="0"/>
                </a:moveTo>
                <a:lnTo>
                  <a:pt x="4973128" y="0"/>
                </a:lnTo>
                <a:lnTo>
                  <a:pt x="4973128" y="9383259"/>
                </a:lnTo>
                <a:lnTo>
                  <a:pt x="0" y="9383259"/>
                </a:lnTo>
                <a:lnTo>
                  <a:pt x="0" y="0"/>
                </a:lnTo>
                <a:close/>
              </a:path>
            </a:pathLst>
          </a:custGeom>
          <a:blipFill>
            <a:blip r:embed="rId2"/>
            <a:stretch>
              <a:fillRect l="0" t="0" r="0" b="0"/>
            </a:stretch>
          </a:blipFill>
        </p:spPr>
      </p:sp>
      <p:sp>
        <p:nvSpPr>
          <p:cNvPr name="TextBox 15" id="15"/>
          <p:cNvSpPr txBox="true"/>
          <p:nvPr/>
        </p:nvSpPr>
        <p:spPr>
          <a:xfrm rot="0">
            <a:off x="4320338" y="-295275"/>
            <a:ext cx="10713642" cy="1503300"/>
          </a:xfrm>
          <a:prstGeom prst="rect">
            <a:avLst/>
          </a:prstGeom>
        </p:spPr>
        <p:txBody>
          <a:bodyPr anchor="t" rtlCol="false" tIns="0" lIns="0" bIns="0" rIns="0">
            <a:spAutoFit/>
          </a:bodyPr>
          <a:lstStyle/>
          <a:p>
            <a:pPr algn="ctr">
              <a:lnSpc>
                <a:spcPts val="11024"/>
              </a:lnSpc>
            </a:pPr>
            <a:r>
              <a:rPr lang="en-US" sz="7988" b="true">
                <a:solidFill>
                  <a:srgbClr val="000000"/>
                </a:solidFill>
                <a:latin typeface="Times New Roman Bold"/>
                <a:ea typeface="Times New Roman Bold"/>
                <a:cs typeface="Times New Roman Bold"/>
                <a:sym typeface="Times New Roman Bold"/>
              </a:rPr>
              <a:t>Flow Chart</a:t>
            </a:r>
          </a:p>
        </p:txBody>
      </p:sp>
      <p:sp>
        <p:nvSpPr>
          <p:cNvPr name="TextBox 16" id="16"/>
          <p:cNvSpPr txBox="true"/>
          <p:nvPr/>
        </p:nvSpPr>
        <p:spPr>
          <a:xfrm rot="0">
            <a:off x="7376913" y="1323528"/>
            <a:ext cx="10911087" cy="486791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Times New Roman"/>
                <a:ea typeface="Times New Roman"/>
                <a:cs typeface="Times New Roman"/>
                <a:sym typeface="Times New Roman"/>
              </a:rPr>
              <a:t>The process begins with rural vendors initiating product listing, optionally supported by field staff.</a:t>
            </a:r>
          </a:p>
          <a:p>
            <a:pPr algn="l">
              <a:lnSpc>
                <a:spcPts val="3899"/>
              </a:lnSpc>
            </a:pPr>
          </a:p>
          <a:p>
            <a:pPr algn="l" marL="474979" indent="-237490" lvl="1">
              <a:lnSpc>
                <a:spcPts val="2859"/>
              </a:lnSpc>
              <a:buFont typeface="Arial"/>
              <a:buChar char="•"/>
            </a:pPr>
            <a:r>
              <a:rPr lang="en-US" sz="2199">
                <a:solidFill>
                  <a:srgbClr val="000000"/>
                </a:solidFill>
                <a:latin typeface="Times New Roman"/>
                <a:ea typeface="Times New Roman"/>
                <a:cs typeface="Times New Roman"/>
                <a:sym typeface="Times New Roman"/>
              </a:rPr>
              <a:t>A decision is made whether to use AI tools like voice recognition and LLMs for catalog automation.</a:t>
            </a:r>
          </a:p>
          <a:p>
            <a:pPr algn="l">
              <a:lnSpc>
                <a:spcPts val="2859"/>
              </a:lnSpc>
            </a:pPr>
          </a:p>
          <a:p>
            <a:pPr algn="l" marL="474979" indent="-237490" lvl="1">
              <a:lnSpc>
                <a:spcPts val="2859"/>
              </a:lnSpc>
              <a:buFont typeface="Arial"/>
              <a:buChar char="•"/>
            </a:pPr>
            <a:r>
              <a:rPr lang="en-US" sz="2199">
                <a:solidFill>
                  <a:srgbClr val="000000"/>
                </a:solidFill>
                <a:latin typeface="Times New Roman"/>
                <a:ea typeface="Times New Roman"/>
                <a:cs typeface="Times New Roman"/>
                <a:sym typeface="Times New Roman"/>
              </a:rPr>
              <a:t>If AI is used, product details are captured by voice, enhanced by AI, and optionally published online or offline.</a:t>
            </a:r>
          </a:p>
          <a:p>
            <a:pPr algn="l">
              <a:lnSpc>
                <a:spcPts val="2859"/>
              </a:lnSpc>
            </a:pPr>
          </a:p>
          <a:p>
            <a:pPr algn="l" marL="474979" indent="-237490" lvl="1">
              <a:lnSpc>
                <a:spcPts val="2859"/>
              </a:lnSpc>
              <a:buFont typeface="Arial"/>
              <a:buChar char="•"/>
            </a:pPr>
            <a:r>
              <a:rPr lang="en-US" sz="2199">
                <a:solidFill>
                  <a:srgbClr val="000000"/>
                </a:solidFill>
                <a:latin typeface="Times New Roman"/>
                <a:ea typeface="Times New Roman"/>
                <a:cs typeface="Times New Roman"/>
                <a:sym typeface="Times New Roman"/>
              </a:rPr>
              <a:t>If AI is not available, vendors manually collect, describe, and distribute product information locally.</a:t>
            </a:r>
          </a:p>
          <a:p>
            <a:pPr algn="l">
              <a:lnSpc>
                <a:spcPts val="2859"/>
              </a:lnSpc>
            </a:pPr>
          </a:p>
          <a:p>
            <a:pPr algn="l" marL="474979" indent="-237490" lvl="1">
              <a:lnSpc>
                <a:spcPts val="2859"/>
              </a:lnSpc>
              <a:buFont typeface="Arial"/>
              <a:buChar char="•"/>
            </a:pPr>
            <a:r>
              <a:rPr lang="en-US" sz="2199">
                <a:solidFill>
                  <a:srgbClr val="000000"/>
                </a:solidFill>
                <a:latin typeface="Times New Roman"/>
                <a:ea typeface="Times New Roman"/>
                <a:cs typeface="Times New Roman"/>
                <a:sym typeface="Times New Roman"/>
              </a:rPr>
              <a:t>Both paths ensure product availability, but AI offers better speed, scale, and reach.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3">
              <a:alphaModFix amt="18000"/>
            </a:blip>
            <a:stretch>
              <a:fillRect l="0" t="-92914" r="0" b="-92914"/>
            </a:stretch>
          </a:blipFill>
        </p:spPr>
      </p:sp>
      <p:sp>
        <p:nvSpPr>
          <p:cNvPr name="Freeform 7" id="7"/>
          <p:cNvSpPr/>
          <p:nvPr/>
        </p:nvSpPr>
        <p:spPr>
          <a:xfrm flipH="false" flipV="false" rot="0">
            <a:off x="5113744" y="6239410"/>
            <a:ext cx="8040194" cy="3327364"/>
          </a:xfrm>
          <a:custGeom>
            <a:avLst/>
            <a:gdLst/>
            <a:ahLst/>
            <a:cxnLst/>
            <a:rect r="r" b="b" t="t" l="l"/>
            <a:pathLst>
              <a:path h="3327364" w="8040194">
                <a:moveTo>
                  <a:pt x="0" y="0"/>
                </a:moveTo>
                <a:lnTo>
                  <a:pt x="8040195" y="0"/>
                </a:lnTo>
                <a:lnTo>
                  <a:pt x="8040195" y="3327364"/>
                </a:lnTo>
                <a:lnTo>
                  <a:pt x="0" y="3327364"/>
                </a:lnTo>
                <a:lnTo>
                  <a:pt x="0" y="0"/>
                </a:lnTo>
                <a:close/>
              </a:path>
            </a:pathLst>
          </a:custGeom>
          <a:blipFill>
            <a:blip r:embed="rId4"/>
            <a:stretch>
              <a:fillRect l="0" t="-42998" r="0" b="-26148"/>
            </a:stretch>
          </a:blipFill>
        </p:spPr>
      </p:sp>
      <p:sp>
        <p:nvSpPr>
          <p:cNvPr name="TextBox 8" id="8"/>
          <p:cNvSpPr txBox="true"/>
          <p:nvPr/>
        </p:nvSpPr>
        <p:spPr>
          <a:xfrm rot="0">
            <a:off x="4375955" y="1279653"/>
            <a:ext cx="9515774" cy="1581111"/>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Times New Roman"/>
                <a:ea typeface="Times New Roman"/>
                <a:cs typeface="Times New Roman"/>
                <a:sym typeface="Times New Roman"/>
              </a:rPr>
              <a:t>Conclusion</a:t>
            </a:r>
          </a:p>
        </p:txBody>
      </p:sp>
      <p:sp>
        <p:nvSpPr>
          <p:cNvPr name="TextBox 9" id="9"/>
          <p:cNvSpPr txBox="true"/>
          <p:nvPr/>
        </p:nvSpPr>
        <p:spPr>
          <a:xfrm rot="0">
            <a:off x="1740080" y="4591050"/>
            <a:ext cx="14807840" cy="1019175"/>
          </a:xfrm>
          <a:prstGeom prst="rect">
            <a:avLst/>
          </a:prstGeom>
        </p:spPr>
        <p:txBody>
          <a:bodyPr anchor="t" rtlCol="false" tIns="0" lIns="0" bIns="0" rIns="0">
            <a:spAutoFit/>
          </a:bodyPr>
          <a:lstStyle/>
          <a:p>
            <a:pPr algn="just">
              <a:lnSpc>
                <a:spcPts val="3899"/>
              </a:lnSpc>
              <a:spcBef>
                <a:spcPct val="0"/>
              </a:spcBef>
            </a:pPr>
            <a:r>
              <a:rPr lang="en-US" sz="2999">
                <a:solidFill>
                  <a:srgbClr val="000000"/>
                </a:solidFill>
                <a:latin typeface="Times New Roman"/>
                <a:ea typeface="Times New Roman"/>
                <a:cs typeface="Times New Roman"/>
                <a:sym typeface="Times New Roman"/>
              </a:rPr>
              <a:t>T</a:t>
            </a:r>
            <a:r>
              <a:rPr lang="en-US" sz="2999">
                <a:solidFill>
                  <a:srgbClr val="000000"/>
                </a:solidFill>
                <a:latin typeface="Times New Roman"/>
                <a:ea typeface="Times New Roman"/>
                <a:cs typeface="Times New Roman"/>
                <a:sym typeface="Times New Roman"/>
              </a:rPr>
              <a:t>his solution enables voice-driven catalog creation for non-literate sellers. It can revolutionize how rural vendors join digital commerce using regional language AI.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6748462" y="-85935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3763994" y="1374995"/>
            <a:ext cx="2585028" cy="1454549"/>
          </a:xfrm>
          <a:custGeom>
            <a:avLst/>
            <a:gdLst/>
            <a:ahLst/>
            <a:cxnLst/>
            <a:rect r="r" b="b" t="t" l="l"/>
            <a:pathLst>
              <a:path h="1454549" w="2585028">
                <a:moveTo>
                  <a:pt x="0" y="0"/>
                </a:moveTo>
                <a:lnTo>
                  <a:pt x="2585027" y="0"/>
                </a:lnTo>
                <a:lnTo>
                  <a:pt x="2585027" y="1454549"/>
                </a:lnTo>
                <a:lnTo>
                  <a:pt x="0" y="1454549"/>
                </a:lnTo>
                <a:lnTo>
                  <a:pt x="0" y="0"/>
                </a:lnTo>
                <a:close/>
              </a:path>
            </a:pathLst>
          </a:custGeom>
          <a:blipFill>
            <a:blip r:embed="rId2"/>
            <a:stretch>
              <a:fillRect l="0" t="0" r="0" b="0"/>
            </a:stretch>
          </a:blipFill>
        </p:spPr>
      </p:sp>
      <p:sp>
        <p:nvSpPr>
          <p:cNvPr name="Freeform 9" id="9"/>
          <p:cNvSpPr/>
          <p:nvPr/>
        </p:nvSpPr>
        <p:spPr>
          <a:xfrm flipH="false" flipV="false" rot="0">
            <a:off x="10686285" y="1374995"/>
            <a:ext cx="2677658" cy="1399292"/>
          </a:xfrm>
          <a:custGeom>
            <a:avLst/>
            <a:gdLst/>
            <a:ahLst/>
            <a:cxnLst/>
            <a:rect r="r" b="b" t="t" l="l"/>
            <a:pathLst>
              <a:path h="1399292" w="2677658">
                <a:moveTo>
                  <a:pt x="0" y="0"/>
                </a:moveTo>
                <a:lnTo>
                  <a:pt x="2677659" y="0"/>
                </a:lnTo>
                <a:lnTo>
                  <a:pt x="2677659" y="1399292"/>
                </a:lnTo>
                <a:lnTo>
                  <a:pt x="0" y="1399292"/>
                </a:lnTo>
                <a:lnTo>
                  <a:pt x="0" y="0"/>
                </a:lnTo>
                <a:close/>
              </a:path>
            </a:pathLst>
          </a:custGeom>
          <a:blipFill>
            <a:blip r:embed="rId3"/>
            <a:stretch>
              <a:fillRect l="0" t="0" r="0" b="0"/>
            </a:stretch>
          </a:blipFill>
        </p:spPr>
      </p:sp>
      <p:sp>
        <p:nvSpPr>
          <p:cNvPr name="Freeform 10" id="10"/>
          <p:cNvSpPr/>
          <p:nvPr/>
        </p:nvSpPr>
        <p:spPr>
          <a:xfrm flipH="false" flipV="false" rot="0">
            <a:off x="10686285" y="3346756"/>
            <a:ext cx="2677658" cy="1443835"/>
          </a:xfrm>
          <a:custGeom>
            <a:avLst/>
            <a:gdLst/>
            <a:ahLst/>
            <a:cxnLst/>
            <a:rect r="r" b="b" t="t" l="l"/>
            <a:pathLst>
              <a:path h="1443835" w="2677658">
                <a:moveTo>
                  <a:pt x="0" y="0"/>
                </a:moveTo>
                <a:lnTo>
                  <a:pt x="2677659" y="0"/>
                </a:lnTo>
                <a:lnTo>
                  <a:pt x="2677659" y="1443836"/>
                </a:lnTo>
                <a:lnTo>
                  <a:pt x="0" y="1443836"/>
                </a:lnTo>
                <a:lnTo>
                  <a:pt x="0" y="0"/>
                </a:lnTo>
                <a:close/>
              </a:path>
            </a:pathLst>
          </a:custGeom>
          <a:blipFill>
            <a:blip r:embed="rId4"/>
            <a:stretch>
              <a:fillRect l="0" t="0" r="0" b="0"/>
            </a:stretch>
          </a:blipFill>
        </p:spPr>
      </p:sp>
      <p:sp>
        <p:nvSpPr>
          <p:cNvPr name="Freeform 11" id="11"/>
          <p:cNvSpPr/>
          <p:nvPr/>
        </p:nvSpPr>
        <p:spPr>
          <a:xfrm flipH="false" flipV="false" rot="0">
            <a:off x="13763994" y="3346756"/>
            <a:ext cx="2585028" cy="1281227"/>
          </a:xfrm>
          <a:custGeom>
            <a:avLst/>
            <a:gdLst/>
            <a:ahLst/>
            <a:cxnLst/>
            <a:rect r="r" b="b" t="t" l="l"/>
            <a:pathLst>
              <a:path h="1281227" w="2585028">
                <a:moveTo>
                  <a:pt x="0" y="0"/>
                </a:moveTo>
                <a:lnTo>
                  <a:pt x="2585027" y="0"/>
                </a:lnTo>
                <a:lnTo>
                  <a:pt x="2585027" y="1281227"/>
                </a:lnTo>
                <a:lnTo>
                  <a:pt x="0" y="1281227"/>
                </a:lnTo>
                <a:lnTo>
                  <a:pt x="0" y="0"/>
                </a:lnTo>
                <a:close/>
              </a:path>
            </a:pathLst>
          </a:custGeom>
          <a:blipFill>
            <a:blip r:embed="rId5"/>
            <a:stretch>
              <a:fillRect l="-40659" t="0" r="-7268" b="0"/>
            </a:stretch>
          </a:blipFill>
        </p:spPr>
      </p:sp>
      <p:sp>
        <p:nvSpPr>
          <p:cNvPr name="Freeform 12" id="12"/>
          <p:cNvSpPr/>
          <p:nvPr/>
        </p:nvSpPr>
        <p:spPr>
          <a:xfrm flipH="false" flipV="false" rot="0">
            <a:off x="1931703" y="6680420"/>
            <a:ext cx="2702790" cy="1443835"/>
          </a:xfrm>
          <a:custGeom>
            <a:avLst/>
            <a:gdLst/>
            <a:ahLst/>
            <a:cxnLst/>
            <a:rect r="r" b="b" t="t" l="l"/>
            <a:pathLst>
              <a:path h="1443835" w="2702790">
                <a:moveTo>
                  <a:pt x="0" y="0"/>
                </a:moveTo>
                <a:lnTo>
                  <a:pt x="2702790" y="0"/>
                </a:lnTo>
                <a:lnTo>
                  <a:pt x="2702790" y="1443836"/>
                </a:lnTo>
                <a:lnTo>
                  <a:pt x="0" y="1443836"/>
                </a:lnTo>
                <a:lnTo>
                  <a:pt x="0" y="0"/>
                </a:lnTo>
                <a:close/>
              </a:path>
            </a:pathLst>
          </a:custGeom>
          <a:blipFill>
            <a:blip r:embed="rId6"/>
            <a:stretch>
              <a:fillRect l="0" t="0" r="0" b="0"/>
            </a:stretch>
          </a:blipFill>
        </p:spPr>
      </p:sp>
      <p:sp>
        <p:nvSpPr>
          <p:cNvPr name="Freeform 13" id="13"/>
          <p:cNvSpPr/>
          <p:nvPr/>
        </p:nvSpPr>
        <p:spPr>
          <a:xfrm flipH="false" flipV="false" rot="0">
            <a:off x="1931703" y="8438352"/>
            <a:ext cx="2702790" cy="819948"/>
          </a:xfrm>
          <a:custGeom>
            <a:avLst/>
            <a:gdLst/>
            <a:ahLst/>
            <a:cxnLst/>
            <a:rect r="r" b="b" t="t" l="l"/>
            <a:pathLst>
              <a:path h="819948" w="2702790">
                <a:moveTo>
                  <a:pt x="0" y="0"/>
                </a:moveTo>
                <a:lnTo>
                  <a:pt x="2702790" y="0"/>
                </a:lnTo>
                <a:lnTo>
                  <a:pt x="2702790" y="819948"/>
                </a:lnTo>
                <a:lnTo>
                  <a:pt x="0" y="819948"/>
                </a:lnTo>
                <a:lnTo>
                  <a:pt x="0" y="0"/>
                </a:lnTo>
                <a:close/>
              </a:path>
            </a:pathLst>
          </a:custGeom>
          <a:blipFill>
            <a:blip r:embed="rId7"/>
            <a:stretch>
              <a:fillRect l="0" t="-4655" r="0" b="-4655"/>
            </a:stretch>
          </a:blipFill>
        </p:spPr>
      </p:sp>
      <p:sp>
        <p:nvSpPr>
          <p:cNvPr name="Freeform 14" id="14"/>
          <p:cNvSpPr/>
          <p:nvPr/>
        </p:nvSpPr>
        <p:spPr>
          <a:xfrm flipH="false" flipV="false" rot="0">
            <a:off x="5025018" y="6851870"/>
            <a:ext cx="2856080" cy="2093005"/>
          </a:xfrm>
          <a:custGeom>
            <a:avLst/>
            <a:gdLst/>
            <a:ahLst/>
            <a:cxnLst/>
            <a:rect r="r" b="b" t="t" l="l"/>
            <a:pathLst>
              <a:path h="2093005" w="2856080">
                <a:moveTo>
                  <a:pt x="0" y="0"/>
                </a:moveTo>
                <a:lnTo>
                  <a:pt x="2856080" y="0"/>
                </a:lnTo>
                <a:lnTo>
                  <a:pt x="2856080" y="2093006"/>
                </a:lnTo>
                <a:lnTo>
                  <a:pt x="0" y="2093006"/>
                </a:lnTo>
                <a:lnTo>
                  <a:pt x="0" y="0"/>
                </a:lnTo>
                <a:close/>
              </a:path>
            </a:pathLst>
          </a:custGeom>
          <a:blipFill>
            <a:blip r:embed="rId8"/>
            <a:stretch>
              <a:fillRect l="0" t="0" r="0" b="0"/>
            </a:stretch>
          </a:blipFill>
        </p:spPr>
      </p:sp>
      <p:sp>
        <p:nvSpPr>
          <p:cNvPr name="TextBox 15" id="15"/>
          <p:cNvSpPr txBox="true"/>
          <p:nvPr/>
        </p:nvSpPr>
        <p:spPr>
          <a:xfrm rot="0">
            <a:off x="1295664" y="1289270"/>
            <a:ext cx="8712270" cy="5391150"/>
          </a:xfrm>
          <a:prstGeom prst="rect">
            <a:avLst/>
          </a:prstGeom>
        </p:spPr>
        <p:txBody>
          <a:bodyPr anchor="t" rtlCol="false" tIns="0" lIns="0" bIns="0" rIns="0">
            <a:spAutoFit/>
          </a:bodyPr>
          <a:lstStyle/>
          <a:p>
            <a:pPr algn="l" marL="647695" indent="-323848" lvl="1">
              <a:lnSpc>
                <a:spcPts val="3899"/>
              </a:lnSpc>
              <a:buFont typeface="Arial"/>
              <a:buChar char="•"/>
            </a:pPr>
            <a:r>
              <a:rPr lang="en-US" b="true" sz="2999">
                <a:solidFill>
                  <a:srgbClr val="000000"/>
                </a:solidFill>
                <a:latin typeface="Times New Roman Bold"/>
                <a:ea typeface="Times New Roman Bold"/>
                <a:cs typeface="Times New Roman Bold"/>
                <a:sym typeface="Times New Roman Bold"/>
              </a:rPr>
              <a:t>OpenAI Whisper</a:t>
            </a:r>
            <a:r>
              <a:rPr lang="en-US" sz="2999">
                <a:solidFill>
                  <a:srgbClr val="000000"/>
                </a:solidFill>
                <a:latin typeface="Times New Roman"/>
                <a:ea typeface="Times New Roman"/>
                <a:cs typeface="Times New Roman"/>
                <a:sym typeface="Times New Roman"/>
              </a:rPr>
              <a:t> </a:t>
            </a:r>
            <a:r>
              <a:rPr lang="en-US" b="true" sz="2999">
                <a:solidFill>
                  <a:srgbClr val="000000"/>
                </a:solidFill>
                <a:latin typeface="Times New Roman Bold"/>
                <a:ea typeface="Times New Roman Bold"/>
                <a:cs typeface="Times New Roman Bold"/>
                <a:sym typeface="Times New Roman Bold"/>
              </a:rPr>
              <a:t>– Automatic Speech Recognition</a:t>
            </a:r>
          </a:p>
          <a:p>
            <a:pPr algn="l">
              <a:lnSpc>
                <a:spcPts val="3899"/>
              </a:lnSpc>
              <a:spcBef>
                <a:spcPct val="0"/>
              </a:spcBef>
            </a:pPr>
            <a:r>
              <a:rPr lang="en-US" sz="2999">
                <a:solidFill>
                  <a:srgbClr val="000000"/>
                </a:solidFill>
                <a:latin typeface="Times New Roman"/>
                <a:ea typeface="Times New Roman"/>
                <a:cs typeface="Times New Roman"/>
                <a:sym typeface="Times New Roman"/>
              </a:rPr>
              <a:t>       </a:t>
            </a:r>
            <a:r>
              <a:rPr lang="en-US" sz="2999" u="sng">
                <a:solidFill>
                  <a:srgbClr val="000000"/>
                </a:solidFill>
                <a:latin typeface="Times New Roman"/>
                <a:ea typeface="Times New Roman"/>
                <a:cs typeface="Times New Roman"/>
                <a:sym typeface="Times New Roman"/>
              </a:rPr>
              <a:t>https://github.com/openai/whisper</a:t>
            </a:r>
          </a:p>
          <a:p>
            <a:pPr algn="l" marL="647695" indent="-323848" lvl="1">
              <a:lnSpc>
                <a:spcPts val="3899"/>
              </a:lnSpc>
              <a:buFont typeface="Arial"/>
              <a:buChar char="•"/>
            </a:pPr>
            <a:r>
              <a:rPr lang="en-US" b="true" sz="2999">
                <a:solidFill>
                  <a:srgbClr val="000000"/>
                </a:solidFill>
                <a:latin typeface="Times New Roman Bold"/>
                <a:ea typeface="Times New Roman Bold"/>
                <a:cs typeface="Times New Roman Bold"/>
                <a:sym typeface="Times New Roman Bold"/>
              </a:rPr>
              <a:t>Vosk Speech Recognition Toolkit</a:t>
            </a:r>
          </a:p>
          <a:p>
            <a:pPr algn="l">
              <a:lnSpc>
                <a:spcPts val="3899"/>
              </a:lnSpc>
              <a:spcBef>
                <a:spcPct val="0"/>
              </a:spcBef>
            </a:pPr>
            <a:r>
              <a:rPr lang="en-US" sz="2999">
                <a:solidFill>
                  <a:srgbClr val="000000"/>
                </a:solidFill>
                <a:latin typeface="Times New Roman"/>
                <a:ea typeface="Times New Roman"/>
                <a:cs typeface="Times New Roman"/>
                <a:sym typeface="Times New Roman"/>
              </a:rPr>
              <a:t>       </a:t>
            </a:r>
            <a:r>
              <a:rPr lang="en-US" sz="2999" u="sng">
                <a:solidFill>
                  <a:srgbClr val="000000"/>
                </a:solidFill>
                <a:latin typeface="Times New Roman"/>
                <a:ea typeface="Times New Roman"/>
                <a:cs typeface="Times New Roman"/>
                <a:sym typeface="Times New Roman"/>
              </a:rPr>
              <a:t>https://alphacephei.com/vosk/</a:t>
            </a:r>
          </a:p>
          <a:p>
            <a:pPr algn="l" marL="647695" indent="-323848" lvl="1">
              <a:lnSpc>
                <a:spcPts val="3899"/>
              </a:lnSpc>
              <a:buFont typeface="Arial"/>
              <a:buChar char="•"/>
            </a:pPr>
            <a:r>
              <a:rPr lang="en-US" b="true" sz="2999">
                <a:solidFill>
                  <a:srgbClr val="000000"/>
                </a:solidFill>
                <a:latin typeface="Times New Roman Bold"/>
                <a:ea typeface="Times New Roman Bold"/>
                <a:cs typeface="Times New Roman Bold"/>
                <a:sym typeface="Times New Roman Bold"/>
              </a:rPr>
              <a:t>Google Speech-to-Text API</a:t>
            </a:r>
          </a:p>
          <a:p>
            <a:pPr algn="l">
              <a:lnSpc>
                <a:spcPts val="3899"/>
              </a:lnSpc>
              <a:spcBef>
                <a:spcPct val="0"/>
              </a:spcBef>
            </a:pPr>
            <a:r>
              <a:rPr lang="en-US" sz="2999">
                <a:solidFill>
                  <a:srgbClr val="000000"/>
                </a:solidFill>
                <a:latin typeface="Times New Roman"/>
                <a:ea typeface="Times New Roman"/>
                <a:cs typeface="Times New Roman"/>
                <a:sym typeface="Times New Roman"/>
              </a:rPr>
              <a:t>       </a:t>
            </a:r>
            <a:r>
              <a:rPr lang="en-US" sz="2999" u="sng">
                <a:solidFill>
                  <a:srgbClr val="000000"/>
                </a:solidFill>
                <a:latin typeface="Times New Roman"/>
                <a:ea typeface="Times New Roman"/>
                <a:cs typeface="Times New Roman"/>
                <a:sym typeface="Times New Roman"/>
              </a:rPr>
              <a:t>https://cloud.google.com/speech-to-text</a:t>
            </a:r>
          </a:p>
          <a:p>
            <a:pPr algn="l" marL="647695" indent="-323848" lvl="1">
              <a:lnSpc>
                <a:spcPts val="3899"/>
              </a:lnSpc>
              <a:buFont typeface="Arial"/>
              <a:buChar char="•"/>
            </a:pPr>
            <a:r>
              <a:rPr lang="en-US" b="true" sz="2999">
                <a:solidFill>
                  <a:srgbClr val="000000"/>
                </a:solidFill>
                <a:latin typeface="Times New Roman Bold"/>
                <a:ea typeface="Times New Roman Bold"/>
                <a:cs typeface="Times New Roman Bold"/>
                <a:sym typeface="Times New Roman Bold"/>
              </a:rPr>
              <a:t>Hugging Face Transformers (NLP Models)</a:t>
            </a:r>
          </a:p>
          <a:p>
            <a:pPr algn="l">
              <a:lnSpc>
                <a:spcPts val="3899"/>
              </a:lnSpc>
              <a:spcBef>
                <a:spcPct val="0"/>
              </a:spcBef>
            </a:pPr>
            <a:r>
              <a:rPr lang="en-US" sz="2999">
                <a:solidFill>
                  <a:srgbClr val="000000"/>
                </a:solidFill>
                <a:latin typeface="Times New Roman"/>
                <a:ea typeface="Times New Roman"/>
                <a:cs typeface="Times New Roman"/>
                <a:sym typeface="Times New Roman"/>
              </a:rPr>
              <a:t>      </a:t>
            </a:r>
            <a:r>
              <a:rPr lang="en-US" sz="2999" u="sng">
                <a:solidFill>
                  <a:srgbClr val="000000"/>
                </a:solidFill>
                <a:latin typeface="Times New Roman"/>
                <a:ea typeface="Times New Roman"/>
                <a:cs typeface="Times New Roman"/>
                <a:sym typeface="Times New Roman"/>
              </a:rPr>
              <a:t> https://huggingface.co/transformers</a:t>
            </a:r>
          </a:p>
          <a:p>
            <a:pPr algn="l" marL="647695" indent="-323848" lvl="1">
              <a:lnSpc>
                <a:spcPts val="3899"/>
              </a:lnSpc>
              <a:buFont typeface="Arial"/>
              <a:buChar char="•"/>
            </a:pPr>
            <a:r>
              <a:rPr lang="en-US" b="true" sz="2999">
                <a:solidFill>
                  <a:srgbClr val="000000"/>
                </a:solidFill>
                <a:latin typeface="Times New Roman Bold"/>
                <a:ea typeface="Times New Roman Bold"/>
                <a:cs typeface="Times New Roman Bold"/>
                <a:sym typeface="Times New Roman Bold"/>
              </a:rPr>
              <a:t>spaCy – Industrial-strength NLP in Python</a:t>
            </a:r>
          </a:p>
          <a:p>
            <a:pPr algn="l">
              <a:lnSpc>
                <a:spcPts val="3899"/>
              </a:lnSpc>
              <a:spcBef>
                <a:spcPct val="0"/>
              </a:spcBef>
            </a:pPr>
            <a:r>
              <a:rPr lang="en-US" sz="2999">
                <a:solidFill>
                  <a:srgbClr val="000000"/>
                </a:solidFill>
                <a:latin typeface="Times New Roman"/>
                <a:ea typeface="Times New Roman"/>
                <a:cs typeface="Times New Roman"/>
                <a:sym typeface="Times New Roman"/>
              </a:rPr>
              <a:t>      </a:t>
            </a:r>
            <a:r>
              <a:rPr lang="en-US" sz="2999" u="sng">
                <a:solidFill>
                  <a:srgbClr val="000000"/>
                </a:solidFill>
                <a:latin typeface="Times New Roman"/>
                <a:ea typeface="Times New Roman"/>
                <a:cs typeface="Times New Roman"/>
                <a:sym typeface="Times New Roman"/>
              </a:rPr>
              <a:t> https://spacy.io/</a:t>
            </a:r>
          </a:p>
          <a:p>
            <a:pPr algn="l">
              <a:lnSpc>
                <a:spcPts val="3899"/>
              </a:lnSpc>
              <a:spcBef>
                <a:spcPct val="0"/>
              </a:spcBef>
            </a:pPr>
          </a:p>
        </p:txBody>
      </p:sp>
      <p:sp>
        <p:nvSpPr>
          <p:cNvPr name="TextBox 16" id="16"/>
          <p:cNvSpPr txBox="true"/>
          <p:nvPr/>
        </p:nvSpPr>
        <p:spPr>
          <a:xfrm rot="0">
            <a:off x="3787179" y="-295275"/>
            <a:ext cx="10713642" cy="1503300"/>
          </a:xfrm>
          <a:prstGeom prst="rect">
            <a:avLst/>
          </a:prstGeom>
        </p:spPr>
        <p:txBody>
          <a:bodyPr anchor="t" rtlCol="false" tIns="0" lIns="0" bIns="0" rIns="0">
            <a:spAutoFit/>
          </a:bodyPr>
          <a:lstStyle/>
          <a:p>
            <a:pPr algn="ctr">
              <a:lnSpc>
                <a:spcPts val="11024"/>
              </a:lnSpc>
            </a:pPr>
            <a:r>
              <a:rPr lang="en-US" sz="7988" b="true">
                <a:solidFill>
                  <a:srgbClr val="000000"/>
                </a:solidFill>
                <a:latin typeface="Times New Roman Bold"/>
                <a:ea typeface="Times New Roman Bold"/>
                <a:cs typeface="Times New Roman Bold"/>
                <a:sym typeface="Times New Roman Bold"/>
              </a:rPr>
              <a:t>References</a:t>
            </a:r>
          </a:p>
        </p:txBody>
      </p:sp>
      <p:sp>
        <p:nvSpPr>
          <p:cNvPr name="TextBox 17" id="17"/>
          <p:cNvSpPr txBox="true"/>
          <p:nvPr/>
        </p:nvSpPr>
        <p:spPr>
          <a:xfrm rot="0">
            <a:off x="7612095" y="6195767"/>
            <a:ext cx="10217201" cy="4419600"/>
          </a:xfrm>
          <a:prstGeom prst="rect">
            <a:avLst/>
          </a:prstGeom>
        </p:spPr>
        <p:txBody>
          <a:bodyPr anchor="t" rtlCol="false" tIns="0" lIns="0" bIns="0" rIns="0">
            <a:spAutoFit/>
          </a:bodyPr>
          <a:lstStyle/>
          <a:p>
            <a:pPr algn="l" marL="647695" indent="-323848" lvl="1">
              <a:lnSpc>
                <a:spcPts val="3899"/>
              </a:lnSpc>
              <a:buFont typeface="Arial"/>
              <a:buChar char="•"/>
            </a:pPr>
            <a:r>
              <a:rPr lang="en-US" b="true" sz="2999">
                <a:solidFill>
                  <a:srgbClr val="000000"/>
                </a:solidFill>
                <a:latin typeface="Times New Roman Bold"/>
                <a:ea typeface="Times New Roman Bold"/>
                <a:cs typeface="Times New Roman Bold"/>
                <a:sym typeface="Times New Roman Bold"/>
              </a:rPr>
              <a:t>Streamlit – Fast UI for Python Apps</a:t>
            </a:r>
          </a:p>
          <a:p>
            <a:pPr algn="l">
              <a:lnSpc>
                <a:spcPts val="3899"/>
              </a:lnSpc>
            </a:pPr>
            <a:r>
              <a:rPr lang="en-US" sz="2999" u="none" b="true">
                <a:solidFill>
                  <a:srgbClr val="000000"/>
                </a:solidFill>
                <a:latin typeface="Times New Roman Bold"/>
                <a:ea typeface="Times New Roman Bold"/>
                <a:cs typeface="Times New Roman Bold"/>
                <a:sym typeface="Times New Roman Bold"/>
              </a:rPr>
              <a:t>      </a:t>
            </a:r>
            <a:r>
              <a:rPr lang="en-US" sz="2999" u="sng">
                <a:solidFill>
                  <a:srgbClr val="000000"/>
                </a:solidFill>
                <a:latin typeface="Times New Roman"/>
                <a:ea typeface="Times New Roman"/>
                <a:cs typeface="Times New Roman"/>
                <a:sym typeface="Times New Roman"/>
              </a:rPr>
              <a:t> https://streamlit.io/</a:t>
            </a:r>
          </a:p>
          <a:p>
            <a:pPr algn="l" marL="647695" indent="-323848" lvl="1">
              <a:lnSpc>
                <a:spcPts val="3899"/>
              </a:lnSpc>
              <a:buFont typeface="Arial"/>
              <a:buChar char="•"/>
            </a:pPr>
            <a:r>
              <a:rPr lang="en-US" b="true" sz="2999">
                <a:solidFill>
                  <a:srgbClr val="000000"/>
                </a:solidFill>
                <a:latin typeface="Times New Roman Bold"/>
                <a:ea typeface="Times New Roman Bold"/>
                <a:cs typeface="Times New Roman Bold"/>
                <a:sym typeface="Times New Roman Bold"/>
              </a:rPr>
              <a:t>OpenRouter – Multilingual AI Voice APIs</a:t>
            </a:r>
          </a:p>
          <a:p>
            <a:pPr algn="l">
              <a:lnSpc>
                <a:spcPts val="3899"/>
              </a:lnSpc>
            </a:pPr>
            <a:r>
              <a:rPr lang="en-US" sz="2999" b="true">
                <a:solidFill>
                  <a:srgbClr val="000000"/>
                </a:solidFill>
                <a:latin typeface="Times New Roman Bold"/>
                <a:ea typeface="Times New Roman Bold"/>
                <a:cs typeface="Times New Roman Bold"/>
                <a:sym typeface="Times New Roman Bold"/>
              </a:rPr>
              <a:t>       </a:t>
            </a:r>
            <a:r>
              <a:rPr lang="en-US" sz="2999" u="sng">
                <a:solidFill>
                  <a:srgbClr val="000000"/>
                </a:solidFill>
                <a:latin typeface="Times New Roman"/>
                <a:ea typeface="Times New Roman"/>
                <a:cs typeface="Times New Roman"/>
                <a:sym typeface="Times New Roman"/>
              </a:rPr>
              <a:t>https://openrouter.ai/</a:t>
            </a:r>
          </a:p>
          <a:p>
            <a:pPr algn="l" marL="647695" indent="-323848" lvl="1">
              <a:lnSpc>
                <a:spcPts val="3899"/>
              </a:lnSpc>
              <a:buFont typeface="Arial"/>
              <a:buChar char="•"/>
            </a:pPr>
            <a:r>
              <a:rPr lang="en-US" b="true" sz="2999">
                <a:solidFill>
                  <a:srgbClr val="000000"/>
                </a:solidFill>
                <a:latin typeface="Times New Roman Bold"/>
                <a:ea typeface="Times New Roman Bold"/>
                <a:cs typeface="Times New Roman Bold"/>
                <a:sym typeface="Times New Roman Bold"/>
              </a:rPr>
              <a:t>ONDC India – Open Network for Digital Commerce</a:t>
            </a:r>
          </a:p>
          <a:p>
            <a:pPr algn="l">
              <a:lnSpc>
                <a:spcPts val="3899"/>
              </a:lnSpc>
            </a:pPr>
            <a:r>
              <a:rPr lang="en-US" sz="2999" b="true">
                <a:solidFill>
                  <a:srgbClr val="000000"/>
                </a:solidFill>
                <a:latin typeface="Times New Roman Bold"/>
                <a:ea typeface="Times New Roman Bold"/>
                <a:cs typeface="Times New Roman Bold"/>
                <a:sym typeface="Times New Roman Bold"/>
              </a:rPr>
              <a:t>       </a:t>
            </a:r>
            <a:r>
              <a:rPr lang="en-US" sz="2999" u="sng">
                <a:solidFill>
                  <a:srgbClr val="000000"/>
                </a:solidFill>
                <a:latin typeface="Times New Roman"/>
                <a:ea typeface="Times New Roman"/>
                <a:cs typeface="Times New Roman"/>
                <a:sym typeface="Times New Roman"/>
              </a:rPr>
              <a:t>https://ondc.org/</a:t>
            </a:r>
          </a:p>
          <a:p>
            <a:pPr algn="l" marL="647695" indent="-323848" lvl="1">
              <a:lnSpc>
                <a:spcPts val="3899"/>
              </a:lnSpc>
              <a:buFont typeface="Arial"/>
              <a:buChar char="•"/>
            </a:pPr>
            <a:r>
              <a:rPr lang="en-US" b="true" sz="2999">
                <a:solidFill>
                  <a:srgbClr val="000000"/>
                </a:solidFill>
                <a:latin typeface="Times New Roman Bold"/>
                <a:ea typeface="Times New Roman Bold"/>
                <a:cs typeface="Times New Roman Bold"/>
                <a:sym typeface="Times New Roman Bold"/>
              </a:rPr>
              <a:t>Government of India MSME Reports</a:t>
            </a:r>
          </a:p>
          <a:p>
            <a:pPr algn="l">
              <a:lnSpc>
                <a:spcPts val="3899"/>
              </a:lnSpc>
            </a:pPr>
            <a:r>
              <a:rPr lang="en-US" sz="2999" b="true">
                <a:solidFill>
                  <a:srgbClr val="000000"/>
                </a:solidFill>
                <a:latin typeface="Times New Roman Bold"/>
                <a:ea typeface="Times New Roman Bold"/>
                <a:cs typeface="Times New Roman Bold"/>
                <a:sym typeface="Times New Roman Bold"/>
              </a:rPr>
              <a:t>       </a:t>
            </a:r>
            <a:r>
              <a:rPr lang="en-US" sz="2999" u="sng">
                <a:solidFill>
                  <a:srgbClr val="000000"/>
                </a:solidFill>
                <a:latin typeface="Times New Roman"/>
                <a:ea typeface="Times New Roman"/>
                <a:cs typeface="Times New Roman"/>
                <a:sym typeface="Times New Roman"/>
              </a:rPr>
              <a:t>https://msme.gov.in/</a:t>
            </a:r>
          </a:p>
          <a:p>
            <a:pPr algn="l">
              <a:lnSpc>
                <a:spcPts val="389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DAGr7vb03tQ</dc:identifier>
  <dcterms:modified xsi:type="dcterms:W3CDTF">2011-08-01T06:04:30Z</dcterms:modified>
  <cp:revision>1</cp:revision>
  <dc:title>Securix</dc:title>
</cp:coreProperties>
</file>